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75" r:id="rId2"/>
    <p:sldId id="259" r:id="rId3"/>
    <p:sldId id="260" r:id="rId4"/>
    <p:sldId id="265" r:id="rId5"/>
    <p:sldId id="261" r:id="rId6"/>
    <p:sldId id="266" r:id="rId7"/>
    <p:sldId id="269" r:id="rId8"/>
    <p:sldId id="262" r:id="rId9"/>
    <p:sldId id="263" r:id="rId10"/>
    <p:sldId id="264" r:id="rId11"/>
    <p:sldId id="272" r:id="rId12"/>
    <p:sldId id="270" r:id="rId13"/>
    <p:sldId id="268" r:id="rId14"/>
    <p:sldId id="271" r:id="rId15"/>
    <p:sldId id="267" r:id="rId16"/>
    <p:sldId id="274" r:id="rId17"/>
    <p:sldId id="273" r:id="rId18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74" autoAdjust="0"/>
    <p:restoredTop sz="94660"/>
  </p:normalViewPr>
  <p:slideViewPr>
    <p:cSldViewPr>
      <p:cViewPr varScale="1">
        <p:scale>
          <a:sx n="118" d="100"/>
          <a:sy n="118" d="100"/>
        </p:scale>
        <p:origin x="768" y="82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AD10C4-13E7-4165-8CE7-C9B3B257A170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DD5A1D-ACC4-4743-8418-9A031FC597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12124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bn-IN" dirty="0" smtClean="0"/>
              <a:t>উণাদি</a:t>
            </a:r>
            <a:r>
              <a:rPr lang="bn-IN" baseline="0" dirty="0" smtClean="0"/>
              <a:t> – ৪.২১৮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DD5A1D-ACC4-4743-8418-9A031FC597F4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04386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 descr="379177_gallery-for-classroom-blackboard-backgrounds_5000x3750_h (1).jpg"/>
          <p:cNvPicPr>
            <a:picLocks noChangeAspect="1"/>
          </p:cNvPicPr>
          <p:nvPr userDrawn="1"/>
        </p:nvPicPr>
        <p:blipFill>
          <a:blip r:embed="rId2" cstate="print"/>
          <a:srcRect l="1813" t="5307" r="1188" b="5204"/>
          <a:stretch>
            <a:fillRect/>
          </a:stretch>
        </p:blipFill>
        <p:spPr>
          <a:xfrm>
            <a:off x="0" y="-10160"/>
            <a:ext cx="9150416" cy="515366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2/6/2025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2/6/2025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2/6/2025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 descr="379177_gallery-for-classroom-blackboard-backgrounds_5000x3750_h (1).jpg"/>
          <p:cNvPicPr>
            <a:picLocks noChangeAspect="1"/>
          </p:cNvPicPr>
          <p:nvPr userDrawn="1"/>
        </p:nvPicPr>
        <p:blipFill>
          <a:blip r:embed="rId13" cstate="print"/>
          <a:srcRect l="1813" t="5307" r="1188" b="5204"/>
          <a:stretch>
            <a:fillRect/>
          </a:stretch>
        </p:blipFill>
        <p:spPr>
          <a:xfrm>
            <a:off x="0" y="-10160"/>
            <a:ext cx="9150416" cy="515366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n-IN" dirty="0" smtClean="0">
                <a:solidFill>
                  <a:schemeClr val="bg1"/>
                </a:solidFill>
                <a:latin typeface="Shonar Bangla" pitchFamily="34" charset="0"/>
                <a:cs typeface="Shonar Bangla" pitchFamily="34" charset="0"/>
              </a:rPr>
              <a:t>ছন্দঃশাস্ত্র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6383" y="1657350"/>
            <a:ext cx="8229600" cy="3394472"/>
          </a:xfrm>
        </p:spPr>
        <p:txBody>
          <a:bodyPr/>
          <a:lstStyle/>
          <a:p>
            <a:pPr lvl="0" algn="ctr">
              <a:spcBef>
                <a:spcPts val="0"/>
              </a:spcBef>
              <a:buNone/>
            </a:pPr>
            <a:r>
              <a:rPr lang="bn-IN" sz="2000" b="1" dirty="0">
                <a:solidFill>
                  <a:schemeClr val="bg1"/>
                </a:solidFill>
                <a:latin typeface="Shonar Bangla" pitchFamily="34" charset="0"/>
              </a:rPr>
              <a:t>আলোচনায়</a:t>
            </a:r>
            <a:endParaRPr lang="en-US" sz="2000" b="1" dirty="0">
              <a:solidFill>
                <a:schemeClr val="bg1"/>
              </a:solidFill>
              <a:latin typeface="Shonar Bangla" pitchFamily="34" charset="0"/>
            </a:endParaRPr>
          </a:p>
          <a:p>
            <a:pPr lvl="0" algn="ctr">
              <a:spcBef>
                <a:spcPts val="0"/>
              </a:spcBef>
              <a:buNone/>
            </a:pPr>
            <a:endParaRPr lang="en-US" sz="2800" b="1" dirty="0">
              <a:solidFill>
                <a:srgbClr val="C00000"/>
              </a:solidFill>
              <a:latin typeface="Shonar Bangla" pitchFamily="34" charset="0"/>
            </a:endParaRPr>
          </a:p>
          <a:p>
            <a:pPr lvl="0" algn="ctr">
              <a:spcBef>
                <a:spcPts val="0"/>
              </a:spcBef>
              <a:buNone/>
            </a:pPr>
            <a:r>
              <a:rPr lang="en-US" sz="2800" b="1" dirty="0" err="1">
                <a:solidFill>
                  <a:schemeClr val="accent1">
                    <a:lumMod val="60000"/>
                    <a:lumOff val="40000"/>
                  </a:schemeClr>
                </a:solidFill>
                <a:latin typeface="Shonar Bangla" pitchFamily="34" charset="0"/>
              </a:rPr>
              <a:t>দীপক</a:t>
            </a:r>
            <a:r>
              <a:rPr lang="en-US" sz="2800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Shonar Bangla" pitchFamily="34" charset="0"/>
              </a:rPr>
              <a:t> </a:t>
            </a:r>
            <a:r>
              <a:rPr lang="en-US" sz="2800" b="1" dirty="0" err="1">
                <a:solidFill>
                  <a:schemeClr val="accent1">
                    <a:lumMod val="60000"/>
                    <a:lumOff val="40000"/>
                  </a:schemeClr>
                </a:solidFill>
                <a:latin typeface="Shonar Bangla" pitchFamily="34" charset="0"/>
              </a:rPr>
              <a:t>গড়াই</a:t>
            </a:r>
            <a:endParaRPr lang="en-US" sz="2800" b="1" dirty="0">
              <a:solidFill>
                <a:schemeClr val="accent1">
                  <a:lumMod val="60000"/>
                  <a:lumOff val="40000"/>
                </a:schemeClr>
              </a:solidFill>
              <a:latin typeface="Shonar Bangla" pitchFamily="34" charset="0"/>
            </a:endParaRPr>
          </a:p>
          <a:p>
            <a:pPr lvl="0" algn="ctr">
              <a:spcBef>
                <a:spcPts val="0"/>
              </a:spcBef>
              <a:buNone/>
            </a:pPr>
            <a:endParaRPr lang="en-US" sz="2800" b="1" dirty="0">
              <a:solidFill>
                <a:srgbClr val="C00000"/>
              </a:solidFill>
              <a:latin typeface="Shonar Bangla" pitchFamily="34" charset="0"/>
            </a:endParaRPr>
          </a:p>
          <a:p>
            <a:pPr lvl="0" algn="ctr">
              <a:spcBef>
                <a:spcPts val="0"/>
              </a:spcBef>
              <a:buNone/>
            </a:pPr>
            <a:r>
              <a:rPr lang="en-US" sz="1800" b="1" dirty="0" err="1">
                <a:solidFill>
                  <a:schemeClr val="bg1"/>
                </a:solidFill>
                <a:latin typeface="Shonar Bangla" pitchFamily="34" charset="0"/>
              </a:rPr>
              <a:t>সহকারী</a:t>
            </a:r>
            <a:r>
              <a:rPr lang="en-US" sz="1800" b="1" dirty="0">
                <a:solidFill>
                  <a:schemeClr val="bg1"/>
                </a:solidFill>
                <a:latin typeface="Shonar Bangla" pitchFamily="34" charset="0"/>
              </a:rPr>
              <a:t> </a:t>
            </a:r>
            <a:r>
              <a:rPr lang="en-US" sz="1800" b="1" dirty="0" err="1">
                <a:solidFill>
                  <a:schemeClr val="bg1"/>
                </a:solidFill>
                <a:latin typeface="Shonar Bangla" pitchFamily="34" charset="0"/>
              </a:rPr>
              <a:t>অধ্যাপক</a:t>
            </a:r>
            <a:endParaRPr lang="en-US" sz="1800" b="1" dirty="0">
              <a:solidFill>
                <a:schemeClr val="bg1"/>
              </a:solidFill>
              <a:latin typeface="Shonar Bangla" pitchFamily="34" charset="0"/>
            </a:endParaRPr>
          </a:p>
          <a:p>
            <a:pPr lvl="0" algn="ctr">
              <a:spcBef>
                <a:spcPts val="0"/>
              </a:spcBef>
              <a:buNone/>
            </a:pPr>
            <a:endParaRPr lang="en-US" sz="1800" b="1" dirty="0">
              <a:solidFill>
                <a:schemeClr val="bg1"/>
              </a:solidFill>
              <a:latin typeface="Shonar Bangla" pitchFamily="34" charset="0"/>
            </a:endParaRPr>
          </a:p>
          <a:p>
            <a:pPr lvl="0" algn="ctr">
              <a:spcBef>
                <a:spcPts val="0"/>
              </a:spcBef>
              <a:buNone/>
            </a:pPr>
            <a:r>
              <a:rPr lang="en-US" sz="1500" b="1" dirty="0" err="1">
                <a:solidFill>
                  <a:schemeClr val="bg1"/>
                </a:solidFill>
                <a:latin typeface="Shonar Bangla" pitchFamily="34" charset="0"/>
              </a:rPr>
              <a:t>সংস্কৃত</a:t>
            </a:r>
            <a:r>
              <a:rPr lang="en-US" sz="1500" b="1" dirty="0">
                <a:solidFill>
                  <a:schemeClr val="bg1"/>
                </a:solidFill>
                <a:latin typeface="Shonar Bangla" pitchFamily="34" charset="0"/>
              </a:rPr>
              <a:t> </a:t>
            </a:r>
            <a:r>
              <a:rPr lang="en-US" sz="1500" b="1" dirty="0" err="1">
                <a:solidFill>
                  <a:schemeClr val="bg1"/>
                </a:solidFill>
                <a:latin typeface="Shonar Bangla" pitchFamily="34" charset="0"/>
              </a:rPr>
              <a:t>বিভাগ</a:t>
            </a:r>
            <a:r>
              <a:rPr lang="en-US" sz="1500" b="1" dirty="0">
                <a:solidFill>
                  <a:schemeClr val="bg1"/>
                </a:solidFill>
                <a:latin typeface="Shonar Bangla" pitchFamily="34" charset="0"/>
              </a:rPr>
              <a:t>,</a:t>
            </a:r>
          </a:p>
          <a:p>
            <a:pPr lvl="0" algn="ctr">
              <a:spcBef>
                <a:spcPts val="0"/>
              </a:spcBef>
              <a:buNone/>
            </a:pPr>
            <a:r>
              <a:rPr lang="en-US" sz="1500" b="1" dirty="0">
                <a:solidFill>
                  <a:schemeClr val="bg1"/>
                </a:solidFill>
                <a:latin typeface="Shonar Bangla" pitchFamily="34" charset="0"/>
              </a:rPr>
              <a:t> </a:t>
            </a:r>
          </a:p>
          <a:p>
            <a:pPr lvl="0" algn="ctr">
              <a:spcBef>
                <a:spcPts val="0"/>
              </a:spcBef>
              <a:buNone/>
            </a:pPr>
            <a:r>
              <a:rPr lang="en-US" sz="1500" b="1" dirty="0" err="1">
                <a:solidFill>
                  <a:schemeClr val="bg1"/>
                </a:solidFill>
                <a:latin typeface="Shonar Bangla" pitchFamily="34" charset="0"/>
              </a:rPr>
              <a:t>বিজয়</a:t>
            </a:r>
            <a:r>
              <a:rPr lang="en-US" sz="1500" b="1" dirty="0">
                <a:solidFill>
                  <a:schemeClr val="bg1"/>
                </a:solidFill>
                <a:latin typeface="Shonar Bangla" pitchFamily="34" charset="0"/>
              </a:rPr>
              <a:t> </a:t>
            </a:r>
            <a:r>
              <a:rPr lang="en-US" sz="1500" b="1" dirty="0" err="1">
                <a:solidFill>
                  <a:schemeClr val="bg1"/>
                </a:solidFill>
                <a:latin typeface="Shonar Bangla" pitchFamily="34" charset="0"/>
              </a:rPr>
              <a:t>নারায়ণ</a:t>
            </a:r>
            <a:r>
              <a:rPr lang="en-US" sz="1500" b="1" dirty="0">
                <a:solidFill>
                  <a:schemeClr val="bg1"/>
                </a:solidFill>
                <a:latin typeface="Shonar Bangla" pitchFamily="34" charset="0"/>
              </a:rPr>
              <a:t> </a:t>
            </a:r>
            <a:r>
              <a:rPr lang="en-US" sz="1500" b="1" dirty="0" err="1">
                <a:solidFill>
                  <a:schemeClr val="bg1"/>
                </a:solidFill>
                <a:latin typeface="Shonar Bangla" pitchFamily="34" charset="0"/>
              </a:rPr>
              <a:t>মহাবিদ্যালয়</a:t>
            </a:r>
            <a:r>
              <a:rPr lang="en-US" sz="1500" b="1" dirty="0">
                <a:solidFill>
                  <a:schemeClr val="bg1"/>
                </a:solidFill>
                <a:latin typeface="Shonar Bangla" pitchFamily="34" charset="0"/>
              </a:rPr>
              <a:t> </a:t>
            </a:r>
            <a:endParaRPr lang="bn-IN" sz="1500" b="1" dirty="0">
              <a:solidFill>
                <a:schemeClr val="bg1"/>
              </a:solidFill>
              <a:latin typeface="Shonar Bangla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27515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85750"/>
            <a:ext cx="8229600" cy="857250"/>
          </a:xfrm>
        </p:spPr>
        <p:txBody>
          <a:bodyPr/>
          <a:lstStyle/>
          <a:p>
            <a:r>
              <a:rPr lang="bn-IN" dirty="0" smtClean="0">
                <a:solidFill>
                  <a:schemeClr val="bg1"/>
                </a:solidFill>
                <a:latin typeface="Shonar Bangla" pitchFamily="34" charset="0"/>
                <a:cs typeface="Shonar Bangla" pitchFamily="34" charset="0"/>
              </a:rPr>
              <a:t>গণ ১</a:t>
            </a:r>
            <a:endParaRPr lang="en-US" dirty="0">
              <a:solidFill>
                <a:schemeClr val="bg1"/>
              </a:solidFill>
              <a:latin typeface="Shonar Bangla" pitchFamily="34" charset="0"/>
              <a:cs typeface="Shonar Bangl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34678"/>
            <a:ext cx="8229600" cy="3394472"/>
          </a:xfrm>
        </p:spPr>
        <p:txBody>
          <a:bodyPr>
            <a:normAutofit fontScale="77500" lnSpcReduction="20000"/>
          </a:bodyPr>
          <a:lstStyle/>
          <a:p>
            <a:r>
              <a:rPr lang="bn-IN" dirty="0" smtClean="0">
                <a:solidFill>
                  <a:schemeClr val="bg1"/>
                </a:solidFill>
                <a:latin typeface="Shonar Bangla" pitchFamily="34" charset="0"/>
                <a:cs typeface="Shonar Bangla" pitchFamily="34" charset="0"/>
              </a:rPr>
              <a:t>ছন্দ অধ্যয়নের দ্বিতীয় সোপান হল দশগণের জ্ঞান। ম,য,র,স,ত,জ,ভ,ন,গ,ল – এই দশটি গণের জ্ঞান থাকা জরুরী। গ এবং ল এই দুটি গণ একটি করে অক্ষর দিয়ে গঠিত। বাকি আটটি গণ তিনটি অক্ষর দিয়ে গঠিত। এক্ষেত্রে একটি শ্লোক কণ্ঠস্থ করা জরুরী। শ্লোকটি হল – </a:t>
            </a:r>
            <a:endParaRPr lang="en-US" dirty="0" smtClean="0">
              <a:solidFill>
                <a:schemeClr val="bg1"/>
              </a:solidFill>
              <a:latin typeface="Shonar Bangla" pitchFamily="34" charset="0"/>
              <a:cs typeface="Shonar Bangla" pitchFamily="34" charset="0"/>
            </a:endParaRPr>
          </a:p>
          <a:p>
            <a:pPr marL="684213" indent="-1588">
              <a:buNone/>
            </a:pPr>
            <a:r>
              <a:rPr lang="bn-IN" b="1" dirty="0" smtClean="0">
                <a:solidFill>
                  <a:schemeClr val="bg1"/>
                </a:solidFill>
                <a:latin typeface="Shonar Bangla" pitchFamily="34" charset="0"/>
                <a:cs typeface="Shonar Bangla" pitchFamily="34" charset="0"/>
              </a:rPr>
              <a:t>ম</a:t>
            </a:r>
            <a:r>
              <a:rPr lang="bn-IN" dirty="0" smtClean="0">
                <a:solidFill>
                  <a:schemeClr val="bg1"/>
                </a:solidFill>
                <a:latin typeface="Shonar Bangla" pitchFamily="34" charset="0"/>
                <a:cs typeface="Shonar Bangla" pitchFamily="34" charset="0"/>
              </a:rPr>
              <a:t>স্ত্রিগুরুস্ত্রিলঘুশ্চ </a:t>
            </a:r>
            <a:r>
              <a:rPr lang="bn-IN" b="1" dirty="0" smtClean="0">
                <a:solidFill>
                  <a:schemeClr val="bg1"/>
                </a:solidFill>
                <a:latin typeface="Shonar Bangla" pitchFamily="34" charset="0"/>
                <a:cs typeface="Shonar Bangla" pitchFamily="34" charset="0"/>
              </a:rPr>
              <a:t>ন</a:t>
            </a:r>
            <a:r>
              <a:rPr lang="bn-IN" dirty="0" smtClean="0">
                <a:solidFill>
                  <a:schemeClr val="bg1"/>
                </a:solidFill>
                <a:latin typeface="Shonar Bangla" pitchFamily="34" charset="0"/>
                <a:cs typeface="Shonar Bangla" pitchFamily="34" charset="0"/>
              </a:rPr>
              <a:t>কারো </a:t>
            </a:r>
            <a:r>
              <a:rPr lang="bn-IN" b="1" dirty="0" smtClean="0">
                <a:solidFill>
                  <a:schemeClr val="bg1"/>
                </a:solidFill>
                <a:latin typeface="Shonar Bangla" pitchFamily="34" charset="0"/>
                <a:cs typeface="Shonar Bangla" pitchFamily="34" charset="0"/>
              </a:rPr>
              <a:t>ভা</a:t>
            </a:r>
            <a:r>
              <a:rPr lang="bn-IN" dirty="0" smtClean="0">
                <a:solidFill>
                  <a:schemeClr val="bg1"/>
                </a:solidFill>
                <a:latin typeface="Shonar Bangla" pitchFamily="34" charset="0"/>
                <a:cs typeface="Shonar Bangla" pitchFamily="34" charset="0"/>
              </a:rPr>
              <a:t>দিগুরুঃ পুনরাদিলঘু</a:t>
            </a:r>
            <a:r>
              <a:rPr lang="bn-IN" b="1" dirty="0" smtClean="0">
                <a:solidFill>
                  <a:schemeClr val="bg1"/>
                </a:solidFill>
                <a:latin typeface="Shonar Bangla" pitchFamily="34" charset="0"/>
                <a:cs typeface="Shonar Bangla" pitchFamily="34" charset="0"/>
              </a:rPr>
              <a:t>র্যঃ</a:t>
            </a:r>
            <a:r>
              <a:rPr lang="hi-IN" dirty="0" smtClean="0">
                <a:solidFill>
                  <a:schemeClr val="bg1"/>
                </a:solidFill>
                <a:latin typeface="Shonar Bangla" pitchFamily="34" charset="0"/>
              </a:rPr>
              <a:t>।</a:t>
            </a:r>
            <a:endParaRPr lang="en-US" dirty="0" smtClean="0">
              <a:solidFill>
                <a:schemeClr val="bg1"/>
              </a:solidFill>
              <a:latin typeface="Shonar Bangla" pitchFamily="34" charset="0"/>
              <a:cs typeface="Shonar Bangla" pitchFamily="34" charset="0"/>
            </a:endParaRPr>
          </a:p>
          <a:p>
            <a:pPr marL="684213" indent="-1588">
              <a:buNone/>
            </a:pPr>
            <a:r>
              <a:rPr lang="bn-IN" b="1" dirty="0" smtClean="0">
                <a:solidFill>
                  <a:schemeClr val="bg1"/>
                </a:solidFill>
                <a:latin typeface="Shonar Bangla" pitchFamily="34" charset="0"/>
                <a:cs typeface="Shonar Bangla" pitchFamily="34" charset="0"/>
              </a:rPr>
              <a:t>জো</a:t>
            </a:r>
            <a:r>
              <a:rPr lang="bn-IN" dirty="0" smtClean="0">
                <a:solidFill>
                  <a:schemeClr val="bg1"/>
                </a:solidFill>
                <a:latin typeface="Shonar Bangla" pitchFamily="34" charset="0"/>
                <a:cs typeface="Shonar Bangla" pitchFamily="34" charset="0"/>
              </a:rPr>
              <a:t> গুরুমধ্যগতো </a:t>
            </a:r>
            <a:r>
              <a:rPr lang="bn-IN" b="1" dirty="0" smtClean="0">
                <a:solidFill>
                  <a:schemeClr val="bg1"/>
                </a:solidFill>
                <a:latin typeface="Shonar Bangla" pitchFamily="34" charset="0"/>
                <a:cs typeface="Shonar Bangla" pitchFamily="34" charset="0"/>
              </a:rPr>
              <a:t>র</a:t>
            </a:r>
            <a:r>
              <a:rPr lang="bn-IN" dirty="0" smtClean="0">
                <a:solidFill>
                  <a:schemeClr val="bg1"/>
                </a:solidFill>
                <a:latin typeface="Shonar Bangla" pitchFamily="34" charset="0"/>
                <a:cs typeface="Shonar Bangla" pitchFamily="34" charset="0"/>
              </a:rPr>
              <a:t>লমধ্যঃ </a:t>
            </a:r>
            <a:r>
              <a:rPr lang="bn-IN" b="1" dirty="0" smtClean="0">
                <a:solidFill>
                  <a:schemeClr val="bg1"/>
                </a:solidFill>
                <a:latin typeface="Shonar Bangla" pitchFamily="34" charset="0"/>
                <a:cs typeface="Shonar Bangla" pitchFamily="34" charset="0"/>
              </a:rPr>
              <a:t>সো</a:t>
            </a:r>
            <a:r>
              <a:rPr lang="en-US" dirty="0" smtClean="0">
                <a:solidFill>
                  <a:schemeClr val="bg1"/>
                </a:solidFill>
                <a:latin typeface="Shonar Bangla" pitchFamily="34" charset="0"/>
                <a:cs typeface="Shonar Bangla" pitchFamily="34" charset="0"/>
              </a:rPr>
              <a:t>’</a:t>
            </a:r>
            <a:r>
              <a:rPr lang="bn-IN" dirty="0" smtClean="0">
                <a:solidFill>
                  <a:schemeClr val="bg1"/>
                </a:solidFill>
                <a:latin typeface="Shonar Bangla" pitchFamily="34" charset="0"/>
                <a:cs typeface="Shonar Bangla" pitchFamily="34" charset="0"/>
              </a:rPr>
              <a:t>ন্তগুরুঃ কথিতো</a:t>
            </a:r>
            <a:r>
              <a:rPr lang="en-US" dirty="0" smtClean="0">
                <a:solidFill>
                  <a:schemeClr val="bg1"/>
                </a:solidFill>
                <a:latin typeface="Shonar Bangla" pitchFamily="34" charset="0"/>
                <a:cs typeface="Shonar Bangla" pitchFamily="34" charset="0"/>
              </a:rPr>
              <a:t>’</a:t>
            </a:r>
            <a:r>
              <a:rPr lang="bn-IN" dirty="0" smtClean="0">
                <a:solidFill>
                  <a:schemeClr val="bg1"/>
                </a:solidFill>
                <a:latin typeface="Shonar Bangla" pitchFamily="34" charset="0"/>
                <a:cs typeface="Shonar Bangla" pitchFamily="34" charset="0"/>
              </a:rPr>
              <a:t>ন্তলঘু</a:t>
            </a:r>
            <a:r>
              <a:rPr lang="bn-IN" b="1" dirty="0" smtClean="0">
                <a:solidFill>
                  <a:schemeClr val="bg1"/>
                </a:solidFill>
                <a:latin typeface="Shonar Bangla" pitchFamily="34" charset="0"/>
                <a:cs typeface="Shonar Bangla" pitchFamily="34" charset="0"/>
              </a:rPr>
              <a:t>স্তঃ</a:t>
            </a:r>
            <a:r>
              <a:rPr lang="hi-IN" dirty="0" smtClean="0">
                <a:solidFill>
                  <a:schemeClr val="bg1"/>
                </a:solidFill>
                <a:latin typeface="Shonar Bangla" pitchFamily="34" charset="0"/>
              </a:rPr>
              <a:t>।।</a:t>
            </a:r>
            <a:endParaRPr lang="en-US" dirty="0" smtClean="0">
              <a:solidFill>
                <a:schemeClr val="bg1"/>
              </a:solidFill>
              <a:latin typeface="Shonar Bangla" pitchFamily="34" charset="0"/>
              <a:cs typeface="Shonar Bangla" pitchFamily="34" charset="0"/>
            </a:endParaRPr>
          </a:p>
          <a:p>
            <a:pPr marL="684213" indent="-1588">
              <a:buNone/>
            </a:pPr>
            <a:r>
              <a:rPr lang="bn-IN" dirty="0" smtClean="0">
                <a:solidFill>
                  <a:schemeClr val="bg1"/>
                </a:solidFill>
                <a:latin typeface="Shonar Bangla" pitchFamily="34" charset="0"/>
                <a:cs typeface="Shonar Bangla" pitchFamily="34" charset="0"/>
              </a:rPr>
              <a:t>গুরুরেকো </a:t>
            </a:r>
            <a:r>
              <a:rPr lang="bn-IN" b="1" dirty="0" smtClean="0">
                <a:solidFill>
                  <a:schemeClr val="bg1"/>
                </a:solidFill>
                <a:latin typeface="Shonar Bangla" pitchFamily="34" charset="0"/>
                <a:cs typeface="Shonar Bangla" pitchFamily="34" charset="0"/>
              </a:rPr>
              <a:t>গ</a:t>
            </a:r>
            <a:r>
              <a:rPr lang="bn-IN" dirty="0" smtClean="0">
                <a:solidFill>
                  <a:schemeClr val="bg1"/>
                </a:solidFill>
                <a:latin typeface="Shonar Bangla" pitchFamily="34" charset="0"/>
                <a:cs typeface="Shonar Bangla" pitchFamily="34" charset="0"/>
              </a:rPr>
              <a:t>কারস্তু </a:t>
            </a:r>
            <a:r>
              <a:rPr lang="bn-IN" b="1" dirty="0" smtClean="0">
                <a:solidFill>
                  <a:schemeClr val="bg1"/>
                </a:solidFill>
                <a:latin typeface="Shonar Bangla" pitchFamily="34" charset="0"/>
                <a:cs typeface="Shonar Bangla" pitchFamily="34" charset="0"/>
              </a:rPr>
              <a:t>ল</a:t>
            </a:r>
            <a:r>
              <a:rPr lang="bn-IN" dirty="0" smtClean="0">
                <a:solidFill>
                  <a:schemeClr val="bg1"/>
                </a:solidFill>
                <a:latin typeface="Shonar Bangla" pitchFamily="34" charset="0"/>
                <a:cs typeface="Shonar Bangla" pitchFamily="34" charset="0"/>
              </a:rPr>
              <a:t>কারো লঘুরেককঃ।।  ছন্দোমঞ্জরী ৮-৯</a:t>
            </a:r>
            <a:endParaRPr lang="en-US" dirty="0" smtClean="0">
              <a:solidFill>
                <a:schemeClr val="bg1"/>
              </a:solidFill>
              <a:latin typeface="Shonar Bangla" pitchFamily="34" charset="0"/>
              <a:cs typeface="Shonar Bangl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85750"/>
            <a:ext cx="8229600" cy="857250"/>
          </a:xfrm>
        </p:spPr>
        <p:txBody>
          <a:bodyPr/>
          <a:lstStyle/>
          <a:p>
            <a:r>
              <a:rPr lang="bn-IN" dirty="0" smtClean="0">
                <a:solidFill>
                  <a:schemeClr val="bg1"/>
                </a:solidFill>
                <a:latin typeface="Shonar Bangla" pitchFamily="34" charset="0"/>
                <a:cs typeface="Shonar Bangla" pitchFamily="34" charset="0"/>
              </a:rPr>
              <a:t>গণ ২</a:t>
            </a:r>
            <a:endParaRPr lang="en-US" dirty="0">
              <a:solidFill>
                <a:schemeClr val="bg1"/>
              </a:solidFill>
              <a:latin typeface="Shonar Bangla" pitchFamily="34" charset="0"/>
              <a:cs typeface="Shonar Bangl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34678"/>
            <a:ext cx="8229600" cy="3394472"/>
          </a:xfrm>
        </p:spPr>
        <p:txBody>
          <a:bodyPr>
            <a:normAutofit/>
          </a:bodyPr>
          <a:lstStyle/>
          <a:p>
            <a:r>
              <a:rPr lang="bn-IN" dirty="0" smtClean="0">
                <a:solidFill>
                  <a:schemeClr val="bg1"/>
                </a:solidFill>
                <a:latin typeface="Shonar Bangla" pitchFamily="34" charset="0"/>
                <a:cs typeface="Shonar Bangla" pitchFamily="34" charset="0"/>
              </a:rPr>
              <a:t>গণগুলির বিবরণ – </a:t>
            </a:r>
          </a:p>
          <a:p>
            <a:pPr>
              <a:buNone/>
            </a:pPr>
            <a:endParaRPr lang="en-US" dirty="0">
              <a:solidFill>
                <a:schemeClr val="bg1"/>
              </a:solidFill>
              <a:latin typeface="Shonar Bangla" pitchFamily="34" charset="0"/>
              <a:cs typeface="Shonar Bangla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219200" y="2038350"/>
          <a:ext cx="6096000" cy="2286000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3048000"/>
                <a:gridCol w="3048000"/>
              </a:tblGrid>
              <a:tr h="457200">
                <a:tc>
                  <a:txBody>
                    <a:bodyPr/>
                    <a:lstStyle/>
                    <a:p>
                      <a:r>
                        <a:rPr lang="bn-IN" sz="2400" b="1" kern="1200" dirty="0" smtClean="0">
                          <a:solidFill>
                            <a:schemeClr val="bg1"/>
                          </a:solidFill>
                          <a:latin typeface="Shonar Bangla" pitchFamily="34" charset="0"/>
                          <a:cs typeface="Shonar Bangla" pitchFamily="34" charset="0"/>
                        </a:rPr>
                        <a:t>ম - ত্রিগুরু – শ্রীদুর্গা</a:t>
                      </a:r>
                      <a:endParaRPr lang="bn-IN" sz="2400" b="1" kern="1200" dirty="0" smtClean="0">
                        <a:solidFill>
                          <a:schemeClr val="bg1"/>
                        </a:solidFill>
                        <a:latin typeface="Shonar Bangla" pitchFamily="34" charset="0"/>
                        <a:ea typeface="+mn-ea"/>
                        <a:cs typeface="Shonar Bangl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bn-IN" sz="2400" b="1" kern="1200" dirty="0" smtClean="0">
                          <a:solidFill>
                            <a:schemeClr val="bg1"/>
                          </a:solidFill>
                          <a:latin typeface="Shonar Bangla" pitchFamily="34" charset="0"/>
                          <a:cs typeface="Shonar Bangla" pitchFamily="34" charset="0"/>
                        </a:rPr>
                        <a:t>ন – ত্রিলঘু – ভবতি</a:t>
                      </a:r>
                      <a:endParaRPr lang="en-US" sz="2400" b="1" dirty="0">
                        <a:solidFill>
                          <a:schemeClr val="bg1"/>
                        </a:solidFill>
                        <a:latin typeface="Shonar Bangla" pitchFamily="34" charset="0"/>
                        <a:cs typeface="Shonar Bangla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bn-IN" sz="2400" b="1" kern="1200" dirty="0" smtClean="0">
                          <a:solidFill>
                            <a:schemeClr val="bg1"/>
                          </a:solidFill>
                          <a:latin typeface="Shonar Bangla" pitchFamily="34" charset="0"/>
                          <a:cs typeface="Shonar Bangla" pitchFamily="34" charset="0"/>
                        </a:rPr>
                        <a:t>ভ – আদিগুরু – খাদতি</a:t>
                      </a:r>
                      <a:endParaRPr lang="en-US" sz="2400" b="1" dirty="0">
                        <a:solidFill>
                          <a:schemeClr val="bg1"/>
                        </a:solidFill>
                        <a:latin typeface="Shonar Bangla" pitchFamily="34" charset="0"/>
                        <a:cs typeface="Shonar Bangl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n-IN" sz="2400" b="1" kern="1200" dirty="0" smtClean="0">
                          <a:solidFill>
                            <a:schemeClr val="bg1"/>
                          </a:solidFill>
                          <a:latin typeface="Shonar Bangla" pitchFamily="34" charset="0"/>
                          <a:cs typeface="Shonar Bangla" pitchFamily="34" charset="0"/>
                        </a:rPr>
                        <a:t>য – আদিলঘু – মনীষা</a:t>
                      </a:r>
                      <a:endParaRPr lang="en-US" sz="2400" b="1" dirty="0">
                        <a:solidFill>
                          <a:schemeClr val="bg1"/>
                        </a:solidFill>
                        <a:latin typeface="Shonar Bangla" pitchFamily="34" charset="0"/>
                        <a:cs typeface="Shonar Bangla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bn-IN" sz="2400" b="1" kern="1200" dirty="0" smtClean="0">
                          <a:solidFill>
                            <a:schemeClr val="bg1"/>
                          </a:solidFill>
                          <a:latin typeface="Shonar Bangla" pitchFamily="34" charset="0"/>
                          <a:cs typeface="Shonar Bangla" pitchFamily="34" charset="0"/>
                        </a:rPr>
                        <a:t>জ – মধ্যগুরু – কলাপ</a:t>
                      </a:r>
                      <a:endParaRPr lang="en-US" sz="2400" b="1" dirty="0">
                        <a:solidFill>
                          <a:schemeClr val="bg1"/>
                        </a:solidFill>
                        <a:latin typeface="Shonar Bangla" pitchFamily="34" charset="0"/>
                        <a:cs typeface="Shonar Bangl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n-IN" sz="2400" b="1" kern="1200" dirty="0" smtClean="0">
                          <a:solidFill>
                            <a:schemeClr val="bg1"/>
                          </a:solidFill>
                          <a:latin typeface="Shonar Bangla" pitchFamily="34" charset="0"/>
                          <a:cs typeface="Shonar Bangla" pitchFamily="34" charset="0"/>
                        </a:rPr>
                        <a:t>র – মধ্যলঘু –  মঙ্গলা</a:t>
                      </a:r>
                      <a:endParaRPr lang="en-US" sz="2400" b="1" dirty="0">
                        <a:solidFill>
                          <a:schemeClr val="bg1"/>
                        </a:solidFill>
                        <a:latin typeface="Shonar Bangla" pitchFamily="34" charset="0"/>
                        <a:cs typeface="Shonar Bangla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bn-IN" sz="2400" b="1" kern="1200" dirty="0" smtClean="0">
                          <a:solidFill>
                            <a:schemeClr val="bg1"/>
                          </a:solidFill>
                          <a:latin typeface="Shonar Bangla" pitchFamily="34" charset="0"/>
                          <a:cs typeface="Shonar Bangla" pitchFamily="34" charset="0"/>
                        </a:rPr>
                        <a:t>স – অন্ত্যগুরু - কমলা</a:t>
                      </a:r>
                      <a:endParaRPr lang="en-US" sz="2400" b="1" dirty="0">
                        <a:solidFill>
                          <a:schemeClr val="bg1"/>
                        </a:solidFill>
                        <a:latin typeface="Shonar Bangla" pitchFamily="34" charset="0"/>
                        <a:cs typeface="Shonar Bangl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n-IN" sz="2400" b="1" kern="1200" dirty="0" smtClean="0">
                          <a:solidFill>
                            <a:schemeClr val="bg1"/>
                          </a:solidFill>
                          <a:latin typeface="Shonar Bangla" pitchFamily="34" charset="0"/>
                          <a:cs typeface="Shonar Bangla" pitchFamily="34" charset="0"/>
                        </a:rPr>
                        <a:t>ত – অন্ত্যলঘু – ৰধ্নাতি</a:t>
                      </a:r>
                      <a:endParaRPr lang="en-US" sz="2400" b="1" dirty="0">
                        <a:solidFill>
                          <a:schemeClr val="bg1"/>
                        </a:solidFill>
                        <a:latin typeface="Shonar Bangla" pitchFamily="34" charset="0"/>
                        <a:cs typeface="Shonar Bangla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bn-IN" sz="2400" b="1" kern="1200" dirty="0" smtClean="0">
                          <a:solidFill>
                            <a:schemeClr val="bg1"/>
                          </a:solidFill>
                          <a:latin typeface="Shonar Bangla" pitchFamily="34" charset="0"/>
                          <a:cs typeface="Shonar Bangla" pitchFamily="34" charset="0"/>
                        </a:rPr>
                        <a:t>গ – একটি গুরু – শ্রীঃ</a:t>
                      </a:r>
                      <a:endParaRPr lang="en-US" sz="2400" b="1" dirty="0">
                        <a:solidFill>
                          <a:schemeClr val="bg1"/>
                        </a:solidFill>
                        <a:latin typeface="Shonar Bangla" pitchFamily="34" charset="0"/>
                        <a:cs typeface="Shonar Bangl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bn-IN" sz="2400" b="1" kern="1200" dirty="0" smtClean="0">
                          <a:solidFill>
                            <a:schemeClr val="bg1"/>
                          </a:solidFill>
                          <a:latin typeface="Shonar Bangla" pitchFamily="34" charset="0"/>
                          <a:cs typeface="Shonar Bangla" pitchFamily="34" charset="0"/>
                        </a:rPr>
                        <a:t>ল – একটি লঘু – উ</a:t>
                      </a:r>
                      <a:endParaRPr lang="en-US" sz="2400" b="1" dirty="0">
                        <a:solidFill>
                          <a:schemeClr val="bg1"/>
                        </a:solidFill>
                        <a:latin typeface="Shonar Bangla" pitchFamily="34" charset="0"/>
                        <a:cs typeface="Shonar Bangla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85750"/>
            <a:ext cx="8229600" cy="857250"/>
          </a:xfrm>
        </p:spPr>
        <p:txBody>
          <a:bodyPr>
            <a:normAutofit/>
          </a:bodyPr>
          <a:lstStyle/>
          <a:p>
            <a:r>
              <a:rPr lang="bn-IN" dirty="0" smtClean="0">
                <a:solidFill>
                  <a:schemeClr val="bg1"/>
                </a:solidFill>
                <a:latin typeface="Shonar Bangla" pitchFamily="34" charset="0"/>
                <a:cs typeface="Shonar Bangla" pitchFamily="34" charset="0"/>
              </a:rPr>
              <a:t>গণ ৩</a:t>
            </a:r>
            <a:endParaRPr lang="en-US" dirty="0">
              <a:solidFill>
                <a:schemeClr val="bg1"/>
              </a:solidFill>
              <a:latin typeface="Shonar Bangla" pitchFamily="34" charset="0"/>
              <a:cs typeface="Shonar Bangl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34678"/>
            <a:ext cx="8229600" cy="3623072"/>
          </a:xfrm>
        </p:spPr>
        <p:txBody>
          <a:bodyPr>
            <a:normAutofit fontScale="92500" lnSpcReduction="20000"/>
          </a:bodyPr>
          <a:lstStyle/>
          <a:p>
            <a:r>
              <a:rPr lang="bn-IN" dirty="0" smtClean="0">
                <a:solidFill>
                  <a:schemeClr val="bg1"/>
                </a:solidFill>
                <a:latin typeface="Shonar Bangla" pitchFamily="34" charset="0"/>
                <a:cs typeface="Shonar Bangla" pitchFamily="34" charset="0"/>
              </a:rPr>
              <a:t>মাত্রাচ্ছন্দের গণ –</a:t>
            </a:r>
          </a:p>
          <a:p>
            <a:endParaRPr lang="bn-IN" dirty="0" smtClean="0">
              <a:solidFill>
                <a:schemeClr val="bg1"/>
              </a:solidFill>
              <a:latin typeface="Shonar Bangla" pitchFamily="34" charset="0"/>
              <a:cs typeface="Shonar Bangla" pitchFamily="34" charset="0"/>
            </a:endParaRPr>
          </a:p>
          <a:p>
            <a:endParaRPr lang="bn-IN" dirty="0" smtClean="0">
              <a:solidFill>
                <a:schemeClr val="bg1"/>
              </a:solidFill>
              <a:latin typeface="Shonar Bangla" pitchFamily="34" charset="0"/>
              <a:cs typeface="Shonar Bangla" pitchFamily="34" charset="0"/>
            </a:endParaRPr>
          </a:p>
          <a:p>
            <a:endParaRPr lang="bn-IN" dirty="0" smtClean="0">
              <a:solidFill>
                <a:schemeClr val="bg1"/>
              </a:solidFill>
              <a:latin typeface="Shonar Bangla" pitchFamily="34" charset="0"/>
              <a:cs typeface="Shonar Bangla" pitchFamily="34" charset="0"/>
            </a:endParaRPr>
          </a:p>
          <a:p>
            <a:endParaRPr lang="bn-IN" dirty="0" smtClean="0">
              <a:solidFill>
                <a:schemeClr val="bg1"/>
              </a:solidFill>
              <a:latin typeface="Shonar Bangla" pitchFamily="34" charset="0"/>
              <a:cs typeface="Shonar Bangla" pitchFamily="34" charset="0"/>
            </a:endParaRPr>
          </a:p>
          <a:p>
            <a:pPr marL="915988" indent="-1588">
              <a:buNone/>
            </a:pPr>
            <a:r>
              <a:rPr lang="bn-IN" dirty="0" smtClean="0">
                <a:solidFill>
                  <a:schemeClr val="bg1"/>
                </a:solidFill>
                <a:latin typeface="Shonar Bangla" pitchFamily="34" charset="0"/>
                <a:cs typeface="Shonar Bangla" pitchFamily="34" charset="0"/>
              </a:rPr>
              <a:t>জ্ঞেয়াঃ সর্বান্তমধ্যাদিগুরবো</a:t>
            </a:r>
            <a:r>
              <a:rPr lang="bn-IN" dirty="0" smtClean="0">
                <a:solidFill>
                  <a:schemeClr val="bg1"/>
                </a:solidFill>
                <a:latin typeface="Shonar Bangla"/>
                <a:cs typeface="Shonar Bangla"/>
              </a:rPr>
              <a:t>ঽত্র চতুষ্কলাঃ।</a:t>
            </a:r>
            <a:br>
              <a:rPr lang="bn-IN" dirty="0" smtClean="0">
                <a:solidFill>
                  <a:schemeClr val="bg1"/>
                </a:solidFill>
                <a:latin typeface="Shonar Bangla"/>
                <a:cs typeface="Shonar Bangla"/>
              </a:rPr>
            </a:br>
            <a:r>
              <a:rPr lang="bn-IN" dirty="0" smtClean="0">
                <a:solidFill>
                  <a:schemeClr val="bg1"/>
                </a:solidFill>
                <a:latin typeface="Shonar Bangla"/>
                <a:cs typeface="Shonar Bangla"/>
              </a:rPr>
              <a:t>গণাশ্চতুর্লঘূপেতাঃ পঞ্চার্যাদিষু সংস্থিতাঃ।। ছন্দোমঞ্জরী ১০</a:t>
            </a:r>
            <a:r>
              <a:rPr lang="bn-IN" dirty="0" smtClean="0">
                <a:solidFill>
                  <a:schemeClr val="bg1"/>
                </a:solidFill>
                <a:latin typeface="Shonar Bangla" pitchFamily="34" charset="0"/>
                <a:cs typeface="Shonar Bangla" pitchFamily="34" charset="0"/>
              </a:rPr>
              <a:t> </a:t>
            </a:r>
            <a:endParaRPr lang="en-US" dirty="0">
              <a:solidFill>
                <a:schemeClr val="bg1"/>
              </a:solidFill>
              <a:latin typeface="Shonar Bangla" pitchFamily="34" charset="0"/>
              <a:cs typeface="Shonar Bangla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371600" y="1809750"/>
          <a:ext cx="6096000" cy="1371600"/>
        </p:xfrm>
        <a:graphic>
          <a:graphicData uri="http://schemas.openxmlformats.org/drawingml/2006/table">
            <a:tbl>
              <a:tblPr firstRow="1" bandRow="1">
                <a:tableStyleId>{68D230F3-CF80-4859-8CE7-A43EE81993B5}</a:tableStyleId>
              </a:tblPr>
              <a:tblGrid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r>
                        <a:rPr lang="bn-IN" sz="2400" b="1" dirty="0" smtClean="0">
                          <a:solidFill>
                            <a:schemeClr val="bg1"/>
                          </a:solidFill>
                          <a:latin typeface="Shonar Bangla" pitchFamily="34" charset="0"/>
                          <a:cs typeface="Shonar Bangla" pitchFamily="34" charset="0"/>
                        </a:rPr>
                        <a:t>সর্বগুরু</a:t>
                      </a:r>
                      <a:r>
                        <a:rPr lang="bn-IN" sz="2400" b="1" baseline="0" dirty="0" smtClean="0">
                          <a:solidFill>
                            <a:schemeClr val="bg1"/>
                          </a:solidFill>
                          <a:latin typeface="Shonar Bangla" pitchFamily="34" charset="0"/>
                          <a:cs typeface="Shonar Bangla" pitchFamily="34" charset="0"/>
                        </a:rPr>
                        <a:t> – কালী</a:t>
                      </a:r>
                      <a:endParaRPr lang="en-US" sz="2400" b="1" dirty="0">
                        <a:solidFill>
                          <a:schemeClr val="bg1"/>
                        </a:solidFill>
                        <a:latin typeface="Shonar Bangla" pitchFamily="34" charset="0"/>
                        <a:cs typeface="Shonar Bangl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n-IN" sz="2400" b="1" dirty="0" smtClean="0">
                          <a:solidFill>
                            <a:schemeClr val="bg1"/>
                          </a:solidFill>
                          <a:latin typeface="Shonar Bangla" pitchFamily="34" charset="0"/>
                          <a:cs typeface="Shonar Bangla" pitchFamily="34" charset="0"/>
                        </a:rPr>
                        <a:t>আদিগুরু – শঙ্কর</a:t>
                      </a:r>
                      <a:endParaRPr lang="en-US" sz="2400" b="1" dirty="0">
                        <a:solidFill>
                          <a:schemeClr val="bg1"/>
                        </a:solidFill>
                        <a:latin typeface="Shonar Bangla" pitchFamily="34" charset="0"/>
                        <a:cs typeface="Shonar Bangla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bn-IN" sz="2400" b="1" dirty="0" smtClean="0">
                          <a:solidFill>
                            <a:schemeClr val="bg1"/>
                          </a:solidFill>
                          <a:latin typeface="Shonar Bangla" pitchFamily="34" charset="0"/>
                          <a:cs typeface="Shonar Bangla" pitchFamily="34" charset="0"/>
                        </a:rPr>
                        <a:t>অন্তগুরু – কমলা</a:t>
                      </a:r>
                      <a:endParaRPr lang="en-US" sz="2400" b="1" dirty="0">
                        <a:solidFill>
                          <a:schemeClr val="bg1"/>
                        </a:solidFill>
                        <a:latin typeface="Shonar Bangla" pitchFamily="34" charset="0"/>
                        <a:cs typeface="Shonar Bangl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n-IN" sz="2400" b="1" dirty="0" smtClean="0">
                          <a:solidFill>
                            <a:schemeClr val="bg1"/>
                          </a:solidFill>
                          <a:latin typeface="Shonar Bangla" pitchFamily="34" charset="0"/>
                          <a:cs typeface="Shonar Bangla" pitchFamily="34" charset="0"/>
                        </a:rPr>
                        <a:t>চতুর্লঘু - গণপতি</a:t>
                      </a:r>
                      <a:endParaRPr lang="en-US" sz="2400" b="1" dirty="0">
                        <a:solidFill>
                          <a:schemeClr val="bg1"/>
                        </a:solidFill>
                        <a:latin typeface="Shonar Bangla" pitchFamily="34" charset="0"/>
                        <a:cs typeface="Shonar Bangla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bn-IN" sz="2400" b="1" dirty="0" smtClean="0">
                          <a:solidFill>
                            <a:schemeClr val="bg1"/>
                          </a:solidFill>
                          <a:latin typeface="Shonar Bangla" pitchFamily="34" charset="0"/>
                          <a:cs typeface="Shonar Bangla" pitchFamily="34" charset="0"/>
                        </a:rPr>
                        <a:t>মধ্যগুরু - গণেশ</a:t>
                      </a:r>
                      <a:endParaRPr lang="en-US" sz="2400" b="1" dirty="0">
                        <a:solidFill>
                          <a:schemeClr val="bg1"/>
                        </a:solidFill>
                        <a:latin typeface="Shonar Bangla" pitchFamily="34" charset="0"/>
                        <a:cs typeface="Shonar Bangl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b="1" dirty="0">
                        <a:solidFill>
                          <a:schemeClr val="bg1"/>
                        </a:solidFill>
                        <a:latin typeface="Shonar Bangla" pitchFamily="34" charset="0"/>
                        <a:cs typeface="Shonar Bangla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85750"/>
            <a:ext cx="8229600" cy="857250"/>
          </a:xfrm>
        </p:spPr>
        <p:txBody>
          <a:bodyPr/>
          <a:lstStyle/>
          <a:p>
            <a:r>
              <a:rPr lang="bn-IN" dirty="0" smtClean="0">
                <a:solidFill>
                  <a:schemeClr val="bg1"/>
                </a:solidFill>
                <a:latin typeface="Shonar Bangla" pitchFamily="34" charset="0"/>
                <a:cs typeface="Shonar Bangla" pitchFamily="34" charset="0"/>
              </a:rPr>
              <a:t>যতি</a:t>
            </a:r>
            <a:endParaRPr lang="en-US" dirty="0">
              <a:solidFill>
                <a:schemeClr val="bg1"/>
              </a:solidFill>
              <a:latin typeface="Shonar Bangla" pitchFamily="34" charset="0"/>
              <a:cs typeface="Shonar Bangl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23950"/>
            <a:ext cx="8229600" cy="3657600"/>
          </a:xfrm>
        </p:spPr>
        <p:txBody>
          <a:bodyPr>
            <a:normAutofit fontScale="70000" lnSpcReduction="20000"/>
          </a:bodyPr>
          <a:lstStyle/>
          <a:p>
            <a:r>
              <a:rPr lang="bn-IN" dirty="0" smtClean="0">
                <a:solidFill>
                  <a:schemeClr val="bg1"/>
                </a:solidFill>
                <a:latin typeface="Shonar Bangla" pitchFamily="34" charset="0"/>
                <a:cs typeface="Shonar Bangla" pitchFamily="34" charset="0"/>
              </a:rPr>
              <a:t>যতির্জ্বিহ্বেষ্টবিশ্রামস্থানং কবিভিরুচ্যতে।</a:t>
            </a:r>
            <a:br>
              <a:rPr lang="bn-IN" dirty="0" smtClean="0">
                <a:solidFill>
                  <a:schemeClr val="bg1"/>
                </a:solidFill>
                <a:latin typeface="Shonar Bangla" pitchFamily="34" charset="0"/>
                <a:cs typeface="Shonar Bangla" pitchFamily="34" charset="0"/>
              </a:rPr>
            </a:br>
            <a:r>
              <a:rPr lang="bn-IN" dirty="0" smtClean="0">
                <a:solidFill>
                  <a:schemeClr val="bg1"/>
                </a:solidFill>
                <a:latin typeface="Shonar Bangla" pitchFamily="34" charset="0"/>
                <a:cs typeface="Shonar Bangla" pitchFamily="34" charset="0"/>
              </a:rPr>
              <a:t>সা বিচ্ছেদবিরামাদ্যৈঃ পদৈর্বাচ্যা নিজেচ্ছযা।। ছন্দোমঞ্জরী ১৯</a:t>
            </a:r>
          </a:p>
          <a:p>
            <a:r>
              <a:rPr lang="bn-IN" dirty="0" smtClean="0">
                <a:solidFill>
                  <a:schemeClr val="bg1"/>
                </a:solidFill>
                <a:latin typeface="Shonar Bangla" pitchFamily="34" charset="0"/>
                <a:cs typeface="Shonar Bangla" pitchFamily="34" charset="0"/>
              </a:rPr>
              <a:t>পূর্বাচার্যদের দ্বারা নির্দিষ্ট জিহ্বার বিশ্রামস্থানকে যতি বলে। বিচ্ছেদ বিরাম ইত্যাদি পদের দ্বারা নিজের ইচ্ছানুসারে যতিকে নির্দেশ করা যায়।</a:t>
            </a:r>
          </a:p>
          <a:p>
            <a:r>
              <a:rPr lang="bn-IN" dirty="0" smtClean="0">
                <a:solidFill>
                  <a:schemeClr val="bg1"/>
                </a:solidFill>
                <a:latin typeface="Shonar Bangla" pitchFamily="34" charset="0"/>
                <a:cs typeface="Shonar Bangla" pitchFamily="34" charset="0"/>
              </a:rPr>
              <a:t>ছন্দোলক্ষণে অধিকাংশ সময়ই যতি বোঝানোর জন্য সংখ্যাবাচক শব্দ না দিয়ে সংখ্যাবোধক শব্দ দেওয়া হয়। যেমন - গুণ,নেত্র</a:t>
            </a:r>
            <a:r>
              <a:rPr lang="en-IN" dirty="0" smtClean="0">
                <a:solidFill>
                  <a:schemeClr val="bg1"/>
                </a:solidFill>
                <a:latin typeface="Shonar Bangla" pitchFamily="34" charset="0"/>
                <a:cs typeface="Shonar Bangla" pitchFamily="34" charset="0"/>
              </a:rPr>
              <a:t>=</a:t>
            </a:r>
            <a:r>
              <a:rPr lang="bn-IN" dirty="0" smtClean="0">
                <a:solidFill>
                  <a:schemeClr val="bg1"/>
                </a:solidFill>
                <a:latin typeface="Shonar Bangla" pitchFamily="34" charset="0"/>
                <a:cs typeface="Shonar Bangla" pitchFamily="34" charset="0"/>
              </a:rPr>
              <a:t>৩, জলধি,বেদ</a:t>
            </a:r>
            <a:r>
              <a:rPr lang="en-IN" dirty="0" smtClean="0">
                <a:solidFill>
                  <a:schemeClr val="bg1"/>
                </a:solidFill>
                <a:latin typeface="Shonar Bangla" pitchFamily="34" charset="0"/>
                <a:cs typeface="Shonar Bangla" pitchFamily="34" charset="0"/>
              </a:rPr>
              <a:t>=</a:t>
            </a:r>
            <a:r>
              <a:rPr lang="bn-IN" dirty="0" smtClean="0">
                <a:solidFill>
                  <a:schemeClr val="bg1"/>
                </a:solidFill>
                <a:latin typeface="Shonar Bangla" pitchFamily="34" charset="0"/>
                <a:cs typeface="Shonar Bangla" pitchFamily="34" charset="0"/>
              </a:rPr>
              <a:t>৪ </a:t>
            </a:r>
          </a:p>
          <a:p>
            <a:r>
              <a:rPr lang="bn-IN" dirty="0" smtClean="0">
                <a:solidFill>
                  <a:schemeClr val="bg1"/>
                </a:solidFill>
                <a:latin typeface="Shonar Bangla" pitchFamily="34" charset="0"/>
                <a:cs typeface="Shonar Bangla" pitchFamily="34" charset="0"/>
              </a:rPr>
              <a:t>ছন্দোলক্ষণে যতির নির্দেশ না থাকলে চরণের শেষে যতি হবে বলে বুঝতে হবে।</a:t>
            </a:r>
            <a:endParaRPr lang="en-US" dirty="0" smtClean="0">
              <a:solidFill>
                <a:schemeClr val="bg1"/>
              </a:solidFill>
              <a:latin typeface="Shonar Bangla" pitchFamily="34" charset="0"/>
              <a:cs typeface="Shonar Bangl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85750"/>
            <a:ext cx="8229600" cy="857250"/>
          </a:xfrm>
        </p:spPr>
        <p:txBody>
          <a:bodyPr/>
          <a:lstStyle/>
          <a:p>
            <a:r>
              <a:rPr lang="bn-IN" dirty="0" smtClean="0">
                <a:solidFill>
                  <a:schemeClr val="bg1"/>
                </a:solidFill>
                <a:latin typeface="Shonar Bangla" pitchFamily="34" charset="0"/>
                <a:cs typeface="Shonar Bangla" pitchFamily="34" charset="0"/>
              </a:rPr>
              <a:t>কিছু ছন্দের পরিচয় ১</a:t>
            </a:r>
            <a:endParaRPr lang="en-US" dirty="0">
              <a:solidFill>
                <a:schemeClr val="bg1"/>
              </a:solidFill>
              <a:latin typeface="Shonar Bangla" pitchFamily="34" charset="0"/>
              <a:cs typeface="Shonar Bangl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34678"/>
            <a:ext cx="8229600" cy="3394472"/>
          </a:xfrm>
        </p:spPr>
        <p:txBody>
          <a:bodyPr>
            <a:normAutofit fontScale="85000" lnSpcReduction="20000"/>
          </a:bodyPr>
          <a:lstStyle/>
          <a:p>
            <a:r>
              <a:rPr lang="bn-IN" dirty="0" smtClean="0">
                <a:solidFill>
                  <a:schemeClr val="bg1"/>
                </a:solidFill>
                <a:latin typeface="Shonar Bangla" pitchFamily="34" charset="0"/>
                <a:cs typeface="Shonar Bangla" pitchFamily="34" charset="0"/>
              </a:rPr>
              <a:t>ভুজঙ্গপ্রয়াতম্ - ভুজঙ্গপ্রয়াতং চতুর্ভির্যকারৈঃ</a:t>
            </a:r>
          </a:p>
          <a:p>
            <a:r>
              <a:rPr lang="bn-IN" dirty="0" smtClean="0">
                <a:solidFill>
                  <a:schemeClr val="bg1"/>
                </a:solidFill>
                <a:latin typeface="Shonar Bangla" pitchFamily="34" charset="0"/>
                <a:cs typeface="Shonar Bangla" pitchFamily="34" charset="0"/>
              </a:rPr>
              <a:t>গণ - য-য-য-য</a:t>
            </a:r>
          </a:p>
          <a:p>
            <a:r>
              <a:rPr lang="bn-IN" dirty="0" smtClean="0">
                <a:solidFill>
                  <a:schemeClr val="bg1"/>
                </a:solidFill>
                <a:latin typeface="Shonar Bangla" pitchFamily="34" charset="0"/>
                <a:cs typeface="Shonar Bangla" pitchFamily="34" charset="0"/>
              </a:rPr>
              <a:t>যতি – পাদান্তে</a:t>
            </a:r>
          </a:p>
          <a:p>
            <a:r>
              <a:rPr lang="bn-IN" dirty="0" smtClean="0">
                <a:solidFill>
                  <a:schemeClr val="bg1"/>
                </a:solidFill>
                <a:latin typeface="Shonar Bangla" pitchFamily="34" charset="0"/>
                <a:cs typeface="Shonar Bangla" pitchFamily="34" charset="0"/>
              </a:rPr>
              <a:t>উদাহরণ – </a:t>
            </a:r>
          </a:p>
          <a:p>
            <a:pPr marL="739775" indent="-1588">
              <a:buNone/>
            </a:pPr>
            <a:r>
              <a:rPr lang="bn-IN" dirty="0" smtClean="0">
                <a:solidFill>
                  <a:schemeClr val="bg1"/>
                </a:solidFill>
                <a:latin typeface="Shonar Bangla" pitchFamily="34" charset="0"/>
                <a:cs typeface="Shonar Bangla" pitchFamily="34" charset="0"/>
              </a:rPr>
              <a:t>শরীরং সুরূপং সদা রোগমুক্তং</a:t>
            </a:r>
            <a:endParaRPr lang="en-US" dirty="0" smtClean="0">
              <a:solidFill>
                <a:schemeClr val="bg1"/>
              </a:solidFill>
              <a:latin typeface="Shonar Bangla" pitchFamily="34" charset="0"/>
              <a:cs typeface="Shonar Bangla" pitchFamily="34" charset="0"/>
            </a:endParaRPr>
          </a:p>
          <a:p>
            <a:pPr marL="739775" indent="-1588">
              <a:buNone/>
            </a:pPr>
            <a:r>
              <a:rPr lang="bn-IN" dirty="0" smtClean="0">
                <a:solidFill>
                  <a:schemeClr val="bg1"/>
                </a:solidFill>
                <a:latin typeface="Shonar Bangla" pitchFamily="34" charset="0"/>
                <a:cs typeface="Shonar Bangla" pitchFamily="34" charset="0"/>
              </a:rPr>
              <a:t>যশশ্চারু চিত্রং ধনং মেরুতুল্যম্।</a:t>
            </a:r>
            <a:endParaRPr lang="en-US" dirty="0" smtClean="0">
              <a:solidFill>
                <a:schemeClr val="bg1"/>
              </a:solidFill>
              <a:latin typeface="Shonar Bangla" pitchFamily="34" charset="0"/>
              <a:cs typeface="Shonar Bangla" pitchFamily="34" charset="0"/>
            </a:endParaRPr>
          </a:p>
          <a:p>
            <a:pPr marL="739775" indent="-1588">
              <a:buNone/>
            </a:pPr>
            <a:r>
              <a:rPr lang="bn-IN" dirty="0" smtClean="0">
                <a:solidFill>
                  <a:schemeClr val="bg1"/>
                </a:solidFill>
                <a:latin typeface="Shonar Bangla" pitchFamily="34" charset="0"/>
                <a:cs typeface="Shonar Bangla" pitchFamily="34" charset="0"/>
              </a:rPr>
              <a:t>গুরোরঙ্ঘ্রিপদ্মে মনশ্চেন্ন লগ্নং </a:t>
            </a:r>
            <a:endParaRPr lang="en-US" dirty="0" smtClean="0">
              <a:solidFill>
                <a:schemeClr val="bg1"/>
              </a:solidFill>
              <a:latin typeface="Shonar Bangla" pitchFamily="34" charset="0"/>
              <a:cs typeface="Shonar Bangla" pitchFamily="34" charset="0"/>
            </a:endParaRPr>
          </a:p>
          <a:p>
            <a:pPr marL="739775" indent="-1588">
              <a:buNone/>
            </a:pPr>
            <a:r>
              <a:rPr lang="bn-IN" dirty="0" smtClean="0">
                <a:solidFill>
                  <a:schemeClr val="bg1"/>
                </a:solidFill>
                <a:latin typeface="Shonar Bangla" pitchFamily="34" charset="0"/>
                <a:cs typeface="Shonar Bangla" pitchFamily="34" charset="0"/>
              </a:rPr>
              <a:t>ততঃ কিং ততঃ কিং ততঃ কিং ততঃ কিম্।।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85750"/>
            <a:ext cx="8229600" cy="857250"/>
          </a:xfrm>
        </p:spPr>
        <p:txBody>
          <a:bodyPr/>
          <a:lstStyle/>
          <a:p>
            <a:r>
              <a:rPr lang="bn-IN" dirty="0" smtClean="0">
                <a:solidFill>
                  <a:schemeClr val="bg1"/>
                </a:solidFill>
                <a:latin typeface="Shonar Bangla" pitchFamily="34" charset="0"/>
                <a:cs typeface="Shonar Bangla" pitchFamily="34" charset="0"/>
              </a:rPr>
              <a:t>কিছু ছন্দের পরিচয় ২</a:t>
            </a:r>
            <a:endParaRPr lang="en-US" dirty="0">
              <a:solidFill>
                <a:schemeClr val="bg1"/>
              </a:solidFill>
              <a:latin typeface="Shonar Bangla" pitchFamily="34" charset="0"/>
              <a:cs typeface="Shonar Bangl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34678"/>
            <a:ext cx="8229600" cy="3394472"/>
          </a:xfrm>
        </p:spPr>
        <p:txBody>
          <a:bodyPr>
            <a:normAutofit fontScale="77500" lnSpcReduction="20000"/>
          </a:bodyPr>
          <a:lstStyle/>
          <a:p>
            <a:r>
              <a:rPr lang="bn-IN" dirty="0" smtClean="0">
                <a:solidFill>
                  <a:schemeClr val="bg1"/>
                </a:solidFill>
                <a:latin typeface="Shonar Bangla" pitchFamily="34" charset="0"/>
                <a:cs typeface="Shonar Bangla" pitchFamily="34" charset="0"/>
              </a:rPr>
              <a:t>মন্দাক্রান্তা - মন্দাক্রান্তাম্বুধিরসনগৈর্মো ভনৌ তৌ গযুগ্মম্</a:t>
            </a:r>
          </a:p>
          <a:p>
            <a:r>
              <a:rPr lang="bn-IN" dirty="0" smtClean="0">
                <a:solidFill>
                  <a:schemeClr val="bg1"/>
                </a:solidFill>
                <a:latin typeface="Shonar Bangla" pitchFamily="34" charset="0"/>
                <a:cs typeface="Shonar Bangla" pitchFamily="34" charset="0"/>
              </a:rPr>
              <a:t>গণ - ম-ভ-ন-ত-ত-গ-গ</a:t>
            </a:r>
          </a:p>
          <a:p>
            <a:r>
              <a:rPr lang="bn-IN" dirty="0" smtClean="0">
                <a:solidFill>
                  <a:schemeClr val="bg1"/>
                </a:solidFill>
                <a:latin typeface="Shonar Bangla" pitchFamily="34" charset="0"/>
                <a:cs typeface="Shonar Bangla" pitchFamily="34" charset="0"/>
              </a:rPr>
              <a:t>যতি - অম্বুধি</a:t>
            </a:r>
            <a:r>
              <a:rPr lang="en-IN" dirty="0" smtClean="0">
                <a:solidFill>
                  <a:schemeClr val="bg1"/>
                </a:solidFill>
                <a:latin typeface="Shonar Bangla" pitchFamily="34" charset="0"/>
                <a:cs typeface="Shonar Bangla" pitchFamily="34" charset="0"/>
              </a:rPr>
              <a:t>=</a:t>
            </a:r>
            <a:r>
              <a:rPr lang="bn-IN" dirty="0" smtClean="0">
                <a:solidFill>
                  <a:schemeClr val="bg1"/>
                </a:solidFill>
                <a:latin typeface="Shonar Bangla" pitchFamily="34" charset="0"/>
                <a:cs typeface="Shonar Bangla" pitchFamily="34" charset="0"/>
              </a:rPr>
              <a:t>সাগর-৪,রস-৬, নগ-৭</a:t>
            </a:r>
          </a:p>
          <a:p>
            <a:pPr>
              <a:buNone/>
            </a:pPr>
            <a:r>
              <a:rPr lang="bn-IN" dirty="0" smtClean="0">
                <a:solidFill>
                  <a:schemeClr val="bg1"/>
                </a:solidFill>
                <a:latin typeface="Shonar Bangla" pitchFamily="34" charset="0"/>
                <a:cs typeface="Shonar Bangla" pitchFamily="34" charset="0"/>
              </a:rPr>
              <a:t>	উদাহরণ – </a:t>
            </a:r>
          </a:p>
          <a:p>
            <a:pPr marL="914400" indent="0">
              <a:buNone/>
            </a:pPr>
            <a:r>
              <a:rPr lang="bn-IN" dirty="0" smtClean="0">
                <a:solidFill>
                  <a:schemeClr val="bg1"/>
                </a:solidFill>
                <a:latin typeface="Shonar Bangla" pitchFamily="34" charset="0"/>
                <a:cs typeface="Shonar Bangla" pitchFamily="34" charset="0"/>
              </a:rPr>
              <a:t>কশ্চিৎ কান্তাবিরহগুরুণা স্বাধিকারপ্রমত্তঃ</a:t>
            </a:r>
            <a:endParaRPr lang="en-US" dirty="0" smtClean="0">
              <a:solidFill>
                <a:schemeClr val="bg1"/>
              </a:solidFill>
              <a:latin typeface="Shonar Bangla" pitchFamily="34" charset="0"/>
              <a:cs typeface="Shonar Bangla" pitchFamily="34" charset="0"/>
            </a:endParaRPr>
          </a:p>
          <a:p>
            <a:pPr marL="914400" indent="0">
              <a:buNone/>
            </a:pPr>
            <a:r>
              <a:rPr lang="bn-IN" dirty="0" smtClean="0">
                <a:solidFill>
                  <a:schemeClr val="bg1"/>
                </a:solidFill>
                <a:latin typeface="Shonar Bangla" pitchFamily="34" charset="0"/>
                <a:cs typeface="Shonar Bangla" pitchFamily="34" charset="0"/>
              </a:rPr>
              <a:t>শাপেনাস্তংগমিতমহিমা বর্ষভোগ্যেণ ভর্তুঃ।</a:t>
            </a:r>
            <a:endParaRPr lang="en-US" dirty="0" smtClean="0">
              <a:solidFill>
                <a:schemeClr val="bg1"/>
              </a:solidFill>
              <a:latin typeface="Shonar Bangla" pitchFamily="34" charset="0"/>
              <a:cs typeface="Shonar Bangla" pitchFamily="34" charset="0"/>
            </a:endParaRPr>
          </a:p>
          <a:p>
            <a:pPr marL="914400" indent="0">
              <a:buNone/>
            </a:pPr>
            <a:r>
              <a:rPr lang="bn-IN" dirty="0" smtClean="0">
                <a:solidFill>
                  <a:schemeClr val="bg1"/>
                </a:solidFill>
                <a:latin typeface="Shonar Bangla" pitchFamily="34" charset="0"/>
                <a:cs typeface="Shonar Bangla" pitchFamily="34" charset="0"/>
              </a:rPr>
              <a:t>যক্ষশ্চক্রে জনকতনয়াস্নানপুণ্যোদকেষু</a:t>
            </a:r>
            <a:endParaRPr lang="en-US" dirty="0" smtClean="0">
              <a:solidFill>
                <a:schemeClr val="bg1"/>
              </a:solidFill>
              <a:latin typeface="Shonar Bangla" pitchFamily="34" charset="0"/>
              <a:cs typeface="Shonar Bangla" pitchFamily="34" charset="0"/>
            </a:endParaRPr>
          </a:p>
          <a:p>
            <a:pPr marL="914400" indent="0">
              <a:buNone/>
            </a:pPr>
            <a:r>
              <a:rPr lang="bn-IN" dirty="0" smtClean="0">
                <a:solidFill>
                  <a:schemeClr val="bg1"/>
                </a:solidFill>
                <a:latin typeface="Shonar Bangla" pitchFamily="34" charset="0"/>
                <a:cs typeface="Shonar Bangla" pitchFamily="34" charset="0"/>
              </a:rPr>
              <a:t>স্নিগ্ধচ্ছায়াতরুষু বসতিং রামগির্যাশ্রমেষু।।</a:t>
            </a:r>
            <a:endParaRPr lang="en-US" dirty="0">
              <a:solidFill>
                <a:schemeClr val="bg1"/>
              </a:solidFill>
              <a:latin typeface="Shonar Bangla" pitchFamily="34" charset="0"/>
              <a:cs typeface="Shonar Bangl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a-IN" dirty="0" smtClean="0">
                <a:solidFill>
                  <a:schemeClr val="bg1"/>
                </a:solidFill>
                <a:latin typeface="Sanskrit 2003" pitchFamily="2" charset="-78"/>
                <a:cs typeface="Sanskrit 2003" pitchFamily="2" charset="-78"/>
              </a:rPr>
              <a:t>आपरितोषाद् विदुषां</a:t>
            </a:r>
            <a:r>
              <a:rPr lang="en-IN" dirty="0" smtClean="0">
                <a:solidFill>
                  <a:schemeClr val="bg1"/>
                </a:solidFill>
                <a:latin typeface="Sanskrit 2003" pitchFamily="2" charset="-78"/>
                <a:cs typeface="Sanskrit 2003" pitchFamily="2" charset="-78"/>
              </a:rPr>
              <a:t> (12)</a:t>
            </a:r>
            <a:r>
              <a:rPr lang="sa-IN" dirty="0" smtClean="0">
                <a:solidFill>
                  <a:schemeClr val="bg1"/>
                </a:solidFill>
                <a:latin typeface="Sanskrit 2003" pitchFamily="2" charset="-78"/>
                <a:cs typeface="Sanskrit 2003" pitchFamily="2" charset="-78"/>
              </a:rPr>
              <a:t/>
            </a:r>
            <a:br>
              <a:rPr lang="sa-IN" dirty="0" smtClean="0">
                <a:solidFill>
                  <a:schemeClr val="bg1"/>
                </a:solidFill>
                <a:latin typeface="Sanskrit 2003" pitchFamily="2" charset="-78"/>
                <a:cs typeface="Sanskrit 2003" pitchFamily="2" charset="-78"/>
              </a:rPr>
            </a:br>
            <a:r>
              <a:rPr lang="sa-IN" dirty="0" smtClean="0">
                <a:solidFill>
                  <a:schemeClr val="bg1"/>
                </a:solidFill>
                <a:latin typeface="Sanskrit 2003" pitchFamily="2" charset="-78"/>
                <a:cs typeface="Sanskrit 2003" pitchFamily="2" charset="-78"/>
              </a:rPr>
              <a:t>न साधु मन्ये प्रयोगविज्ञानम्।</a:t>
            </a:r>
            <a:r>
              <a:rPr lang="en-IN" dirty="0" smtClean="0">
                <a:solidFill>
                  <a:schemeClr val="bg1"/>
                </a:solidFill>
                <a:latin typeface="Sanskrit 2003" pitchFamily="2" charset="-78"/>
                <a:cs typeface="Sanskrit 2003" pitchFamily="2" charset="-78"/>
              </a:rPr>
              <a:t>(18)</a:t>
            </a:r>
            <a:r>
              <a:rPr lang="sa-IN" dirty="0" smtClean="0">
                <a:solidFill>
                  <a:schemeClr val="bg1"/>
                </a:solidFill>
                <a:latin typeface="Sanskrit 2003" pitchFamily="2" charset="-78"/>
                <a:cs typeface="Sanskrit 2003" pitchFamily="2" charset="-78"/>
              </a:rPr>
              <a:t/>
            </a:r>
            <a:br>
              <a:rPr lang="sa-IN" dirty="0" smtClean="0">
                <a:solidFill>
                  <a:schemeClr val="bg1"/>
                </a:solidFill>
                <a:latin typeface="Sanskrit 2003" pitchFamily="2" charset="-78"/>
                <a:cs typeface="Sanskrit 2003" pitchFamily="2" charset="-78"/>
              </a:rPr>
            </a:br>
            <a:r>
              <a:rPr lang="sa-IN" dirty="0" smtClean="0">
                <a:solidFill>
                  <a:schemeClr val="bg1"/>
                </a:solidFill>
                <a:latin typeface="Sanskrit 2003" pitchFamily="2" charset="-78"/>
                <a:cs typeface="Sanskrit 2003" pitchFamily="2" charset="-78"/>
              </a:rPr>
              <a:t>बलवदपि शिक्षितानाम्</a:t>
            </a:r>
            <a:r>
              <a:rPr lang="en-IN" dirty="0" smtClean="0">
                <a:solidFill>
                  <a:schemeClr val="bg1"/>
                </a:solidFill>
                <a:latin typeface="Sanskrit 2003" pitchFamily="2" charset="-78"/>
                <a:cs typeface="Sanskrit 2003" pitchFamily="2" charset="-78"/>
              </a:rPr>
              <a:t> (12)</a:t>
            </a:r>
            <a:r>
              <a:rPr lang="sa-IN" dirty="0">
                <a:solidFill>
                  <a:schemeClr val="bg1"/>
                </a:solidFill>
                <a:latin typeface="Sanskrit 2003" pitchFamily="2" charset="-78"/>
                <a:cs typeface="Sanskrit 2003" pitchFamily="2" charset="-78"/>
              </a:rPr>
              <a:t/>
            </a:r>
            <a:br>
              <a:rPr lang="sa-IN" dirty="0">
                <a:solidFill>
                  <a:schemeClr val="bg1"/>
                </a:solidFill>
                <a:latin typeface="Sanskrit 2003" pitchFamily="2" charset="-78"/>
                <a:cs typeface="Sanskrit 2003" pitchFamily="2" charset="-78"/>
              </a:rPr>
            </a:br>
            <a:r>
              <a:rPr lang="sa-IN" dirty="0" smtClean="0">
                <a:solidFill>
                  <a:schemeClr val="bg1"/>
                </a:solidFill>
                <a:latin typeface="Sanskrit 2003" pitchFamily="2" charset="-78"/>
                <a:cs typeface="Sanskrit 2003" pitchFamily="2" charset="-78"/>
              </a:rPr>
              <a:t>आत्मन्यप्रत्ययं चेतः।।</a:t>
            </a:r>
            <a:r>
              <a:rPr lang="en-IN" dirty="0" smtClean="0">
                <a:solidFill>
                  <a:schemeClr val="bg1"/>
                </a:solidFill>
                <a:latin typeface="Sanskrit 2003" pitchFamily="2" charset="-78"/>
                <a:cs typeface="Sanskrit 2003" pitchFamily="2" charset="-78"/>
              </a:rPr>
              <a:t>(15)</a:t>
            </a:r>
            <a:endParaRPr lang="sa-IN" dirty="0">
              <a:solidFill>
                <a:schemeClr val="bg1"/>
              </a:solidFill>
              <a:latin typeface="Sanskrit 2003" pitchFamily="2" charset="-78"/>
              <a:cs typeface="Sanskrit 2003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6485758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609600" y="2038350"/>
            <a:ext cx="7848600" cy="857250"/>
          </a:xfrm>
          <a:prstGeom prst="rect">
            <a:avLst/>
          </a:prstGeom>
          <a:ln w="6350" cap="rnd">
            <a:noFill/>
          </a:ln>
        </p:spPr>
        <p:txBody>
          <a:bodyPr>
            <a:norm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bn-IN" sz="480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Shonar Bangla" pitchFamily="34" charset="0"/>
                <a:cs typeface="Shonar Bangla" pitchFamily="34" charset="0"/>
              </a:rPr>
              <a:t>ধন্যবাদ</a:t>
            </a:r>
            <a:endParaRPr kumimoji="0" lang="en-US" sz="480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Shonar Bangla" pitchFamily="34" charset="0"/>
              <a:cs typeface="Shonar Bangla" pitchFamily="34" charset="0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609600" y="3867150"/>
            <a:ext cx="7848600" cy="6096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Sanskrit 2003" pitchFamily="2" charset="-78"/>
                <a:ea typeface="+mj-ea"/>
                <a:cs typeface="Sanskrit 2003" pitchFamily="2" charset="-78"/>
              </a:rPr>
              <a:t>For</a:t>
            </a:r>
            <a:r>
              <a:rPr kumimoji="0" lang="en-US" sz="2400" b="0" i="0" u="none" strike="noStrike" kern="0" cap="none" spc="0" normalizeH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Sanskrit 2003" pitchFamily="2" charset="-78"/>
                <a:ea typeface="+mj-ea"/>
                <a:cs typeface="Sanskrit 2003" pitchFamily="2" charset="-78"/>
              </a:rPr>
              <a:t> queries-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kern="0" baseline="0" dirty="0" smtClean="0">
                <a:solidFill>
                  <a:sysClr val="window" lastClr="FFFFFF"/>
                </a:solidFill>
                <a:latin typeface="Sanskrit 2003" pitchFamily="2" charset="-78"/>
                <a:ea typeface="+mj-ea"/>
                <a:cs typeface="Sanskrit 2003" pitchFamily="2" charset="-78"/>
              </a:rPr>
              <a:t>mailtovivekkarmakar@gmail.com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Sanskrit 2003" pitchFamily="2" charset="-78"/>
              <a:ea typeface="+mj-ea"/>
              <a:cs typeface="Sanskrit 2003" pitchFamily="2" charset="-78"/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4294967295"/>
          </p:nvPr>
        </p:nvSpPr>
        <p:spPr>
          <a:xfrm>
            <a:off x="8410575" y="4857750"/>
            <a:ext cx="609600" cy="342900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17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23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27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85750"/>
            <a:ext cx="8229600" cy="857250"/>
          </a:xfrm>
        </p:spPr>
        <p:txBody>
          <a:bodyPr/>
          <a:lstStyle/>
          <a:p>
            <a:r>
              <a:rPr lang="bn-IN" dirty="0" smtClean="0">
                <a:solidFill>
                  <a:schemeClr val="bg1"/>
                </a:solidFill>
                <a:latin typeface="Shonar Bangla" pitchFamily="34" charset="0"/>
                <a:cs typeface="Shonar Bangla" pitchFamily="34" charset="0"/>
              </a:rPr>
              <a:t>ছন্দঃশাস্ত্রের ভূমিকা</a:t>
            </a:r>
            <a:endParaRPr lang="en-US" dirty="0">
              <a:solidFill>
                <a:schemeClr val="bg1"/>
              </a:solidFill>
              <a:latin typeface="Shonar Bangla" pitchFamily="34" charset="0"/>
              <a:cs typeface="Shonar Bangl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34678"/>
            <a:ext cx="8229600" cy="3394472"/>
          </a:xfrm>
        </p:spPr>
        <p:txBody>
          <a:bodyPr>
            <a:normAutofit fontScale="70000" lnSpcReduction="20000"/>
          </a:bodyPr>
          <a:lstStyle/>
          <a:p>
            <a:r>
              <a:rPr lang="bn-IN" b="1" dirty="0" smtClean="0">
                <a:solidFill>
                  <a:schemeClr val="bg1"/>
                </a:solidFill>
                <a:latin typeface="Shonar Bangla" pitchFamily="34" charset="0"/>
                <a:cs typeface="Shonar Bangla" pitchFamily="34" charset="0"/>
              </a:rPr>
              <a:t>ব্রাহ্মণেন নিষ্কারণং ষডঙ্গো বেদোঽধ্যেযো জ্ঞেযশ্চ – </a:t>
            </a:r>
            <a:r>
              <a:rPr lang="bn-IN" dirty="0" smtClean="0">
                <a:solidFill>
                  <a:schemeClr val="bg1"/>
                </a:solidFill>
                <a:latin typeface="Shonar Bangla" pitchFamily="34" charset="0"/>
                <a:cs typeface="Shonar Bangla" pitchFamily="34" charset="0"/>
              </a:rPr>
              <a:t>ব্রাহ্মণ কোনো কারণ ছাড়াই ছটি অঙ্গ সহ বেদকে অধ্যয়ন করবে এবং তার অর্থ জানবে।</a:t>
            </a:r>
            <a:endParaRPr lang="sa-IN" b="1" dirty="0" smtClean="0">
              <a:solidFill>
                <a:schemeClr val="bg1"/>
              </a:solidFill>
              <a:latin typeface="Shonar Bangla" pitchFamily="34" charset="0"/>
              <a:cs typeface="Sanskrit 2003"/>
            </a:endParaRPr>
          </a:p>
          <a:p>
            <a:r>
              <a:rPr lang="bn-IN" b="1" dirty="0" smtClean="0">
                <a:solidFill>
                  <a:schemeClr val="bg1"/>
                </a:solidFill>
                <a:latin typeface="Shonar Bangla" pitchFamily="34" charset="0"/>
                <a:cs typeface="Shonar Bangla" pitchFamily="34" charset="0"/>
              </a:rPr>
              <a:t>ছটি বেদাঙ্গ </a:t>
            </a:r>
            <a:r>
              <a:rPr lang="bn-IN" dirty="0" smtClean="0">
                <a:solidFill>
                  <a:schemeClr val="bg1"/>
                </a:solidFill>
                <a:latin typeface="Shonar Bangla" pitchFamily="34" charset="0"/>
                <a:cs typeface="Shonar Bangla" pitchFamily="34" charset="0"/>
              </a:rPr>
              <a:t>- শিক্ষা, কল্পঃ, ব্যাকরণম্, নিরুক্তম্, </a:t>
            </a:r>
            <a:r>
              <a:rPr lang="bn-IN" b="1" dirty="0" smtClean="0">
                <a:solidFill>
                  <a:schemeClr val="bg1"/>
                </a:solidFill>
                <a:latin typeface="Shonar Bangla" pitchFamily="34" charset="0"/>
                <a:cs typeface="Shonar Bangla" pitchFamily="34" charset="0"/>
              </a:rPr>
              <a:t>ছন্দঃ</a:t>
            </a:r>
            <a:r>
              <a:rPr lang="bn-IN" dirty="0" smtClean="0">
                <a:solidFill>
                  <a:schemeClr val="bg1"/>
                </a:solidFill>
                <a:latin typeface="Shonar Bangla" pitchFamily="34" charset="0"/>
                <a:cs typeface="Shonar Bangla" pitchFamily="34" charset="0"/>
              </a:rPr>
              <a:t>, জ্যোতিষম্ </a:t>
            </a:r>
            <a:endParaRPr lang="sa-IN" dirty="0" smtClean="0">
              <a:solidFill>
                <a:schemeClr val="bg1"/>
              </a:solidFill>
              <a:latin typeface="Shonar Bangla" pitchFamily="34" charset="0"/>
              <a:cs typeface="Sanskrit 2003"/>
            </a:endParaRPr>
          </a:p>
          <a:p>
            <a:r>
              <a:rPr lang="bn-IN" b="1" dirty="0" smtClean="0">
                <a:solidFill>
                  <a:schemeClr val="bg1"/>
                </a:solidFill>
                <a:latin typeface="Shonar Bangla" pitchFamily="34" charset="0"/>
                <a:cs typeface="Shonar Bangla" pitchFamily="34" charset="0"/>
              </a:rPr>
              <a:t>ছন্দঃ পাদৌ তু বেদস্য </a:t>
            </a:r>
            <a:r>
              <a:rPr lang="sa-IN" dirty="0" smtClean="0">
                <a:solidFill>
                  <a:schemeClr val="bg1"/>
                </a:solidFill>
                <a:latin typeface="Shonar Bangla" pitchFamily="34" charset="0"/>
                <a:cs typeface="Sanskrit 2003"/>
              </a:rPr>
              <a:t>– </a:t>
            </a:r>
            <a:r>
              <a:rPr lang="bn-IN" dirty="0" smtClean="0">
                <a:solidFill>
                  <a:schemeClr val="bg1"/>
                </a:solidFill>
                <a:latin typeface="Shonar Bangla" pitchFamily="34" charset="0"/>
                <a:cs typeface="Shonar Bangla" pitchFamily="34" charset="0"/>
              </a:rPr>
              <a:t>ছন্দঃ হল বেদপুরুষের চরণ। যেমন পা ছাড়া আমরা আগে চলতে পারি না, তেমনই ছন্দের জ্ঞান না থাকলে আমাদের বেদের অধ্যয়ন অগ্রসর হবে না।</a:t>
            </a:r>
          </a:p>
          <a:p>
            <a:r>
              <a:rPr lang="bn-IN" dirty="0" smtClean="0">
                <a:solidFill>
                  <a:schemeClr val="bg1"/>
                </a:solidFill>
                <a:latin typeface="Shonar Bangla" pitchFamily="34" charset="0"/>
                <a:cs typeface="Shonar Bangla" pitchFamily="34" charset="0"/>
              </a:rPr>
              <a:t>প্রাচীন শাস্ত্রগুলিকে স্মৃতিতে ধরে রাখার ক্ষেত্রে ছন্দের গুরুত্ব অনস্বীকার্য।</a:t>
            </a:r>
            <a:endParaRPr lang="en-US" dirty="0" smtClean="0">
              <a:solidFill>
                <a:schemeClr val="bg1"/>
              </a:solidFill>
              <a:latin typeface="Shonar Bangla" pitchFamily="34" charset="0"/>
              <a:cs typeface="Shonar Bangla" pitchFamily="34" charset="0"/>
            </a:endParaRPr>
          </a:p>
          <a:p>
            <a:endParaRPr lang="en-US" dirty="0">
              <a:solidFill>
                <a:schemeClr val="bg1"/>
              </a:solidFill>
              <a:latin typeface="Shonar Bangla" pitchFamily="34" charset="0"/>
              <a:cs typeface="Shonar Bangl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85750"/>
            <a:ext cx="8229600" cy="857250"/>
          </a:xfrm>
        </p:spPr>
        <p:txBody>
          <a:bodyPr/>
          <a:lstStyle/>
          <a:p>
            <a:r>
              <a:rPr lang="bn-IN" dirty="0" smtClean="0">
                <a:solidFill>
                  <a:schemeClr val="bg1"/>
                </a:solidFill>
                <a:latin typeface="Shonar Bangla" pitchFamily="34" charset="0"/>
                <a:cs typeface="Shonar Bangla" pitchFamily="34" charset="0"/>
              </a:rPr>
              <a:t>ছন্দস্ শব্দের ব্যুৎপত্তি</a:t>
            </a:r>
            <a:endParaRPr lang="en-US" dirty="0">
              <a:solidFill>
                <a:schemeClr val="bg1"/>
              </a:solidFill>
              <a:latin typeface="Shonar Bangla" pitchFamily="34" charset="0"/>
              <a:cs typeface="Shonar Bangl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34678"/>
            <a:ext cx="8229600" cy="3394472"/>
          </a:xfrm>
        </p:spPr>
        <p:txBody>
          <a:bodyPr>
            <a:normAutofit fontScale="77500" lnSpcReduction="20000"/>
          </a:bodyPr>
          <a:lstStyle/>
          <a:p>
            <a:r>
              <a:rPr lang="bn-IN" sz="3000" dirty="0" smtClean="0">
                <a:solidFill>
                  <a:schemeClr val="bg1"/>
                </a:solidFill>
                <a:latin typeface="Shonar Bangla" pitchFamily="34" charset="0"/>
                <a:cs typeface="Shonar Bangla" pitchFamily="34" charset="0"/>
              </a:rPr>
              <a:t>চদ্ (চদি আহ্লাদে)+ অসুন্ – ছন্দস্ (চন্দেরাদেশ্চ ছঃ)</a:t>
            </a:r>
          </a:p>
          <a:p>
            <a:r>
              <a:rPr lang="bn-IN" sz="3000" dirty="0" smtClean="0">
                <a:solidFill>
                  <a:schemeClr val="bg1"/>
                </a:solidFill>
                <a:latin typeface="Shonar Bangla" pitchFamily="34" charset="0"/>
                <a:cs typeface="Shonar Bangla" pitchFamily="34" charset="0"/>
              </a:rPr>
              <a:t>চন্দতি আহ্লাদয়তি ইতি, চন্দ্যতে অনেন ইতি বা বিগ্রহঃ</a:t>
            </a:r>
          </a:p>
          <a:p>
            <a:r>
              <a:rPr lang="bn-IN" sz="3000" dirty="0" smtClean="0">
                <a:solidFill>
                  <a:schemeClr val="bg1"/>
                </a:solidFill>
                <a:latin typeface="Shonar Bangla" pitchFamily="34" charset="0"/>
                <a:cs typeface="Shonar Bangla" pitchFamily="34" charset="0"/>
              </a:rPr>
              <a:t> ছন্দাংসি ছাদনাৎ - যা আচ্ছাদন করে তা হল ছন্দঃ।</a:t>
            </a:r>
          </a:p>
          <a:p>
            <a:pPr lvl="1">
              <a:buFont typeface="Wingdings" pitchFamily="2" charset="2"/>
              <a:buChar char="Ø"/>
            </a:pPr>
            <a:r>
              <a:rPr lang="bn-IN" sz="2600" dirty="0" smtClean="0">
                <a:solidFill>
                  <a:schemeClr val="bg1"/>
                </a:solidFill>
                <a:latin typeface="Shonar Bangla" pitchFamily="34" charset="0"/>
                <a:cs typeface="Shonar Bangla" pitchFamily="34" charset="0"/>
              </a:rPr>
              <a:t>পাপের সংক্রমণ থেকে রক্ষা করে  (ছাদযতি হ বা এনং ছন্দাংসি পাপাৎ কর্মণঃ – ঐ.আ.)</a:t>
            </a:r>
          </a:p>
          <a:p>
            <a:pPr lvl="1">
              <a:buFont typeface="Wingdings" pitchFamily="2" charset="2"/>
              <a:buChar char="Ø"/>
            </a:pPr>
            <a:r>
              <a:rPr lang="bn-IN" sz="2600" dirty="0" smtClean="0">
                <a:solidFill>
                  <a:schemeClr val="bg1"/>
                </a:solidFill>
                <a:latin typeface="Shonar Bangla" pitchFamily="34" charset="0"/>
                <a:cs typeface="Shonar Bangla" pitchFamily="34" charset="0"/>
              </a:rPr>
              <a:t>ব্রহ্মের দ্বারা প্রজ্জ্বলিত আগুন থেকে রক্ষা পাওয়ার জন্য দেবতারা ছন্দের দ্বারা নিজেদের আচ্ছাদিত করেছিলেন। (প্রজাপতিরগ্নিমচিনুত। স ক্ষুরপবির্ভূত্বাতিষ্ঠন্। তে দেবা বিভ্যতো নোপাযন্। তে ছন্দোভিরাত্মানং ছাদযিত্বোপাযন্। তচ্ছন্দনাং ছন্দস্ত্বম্। - তৈ.সং.)</a:t>
            </a:r>
          </a:p>
          <a:p>
            <a:pPr lvl="1">
              <a:buFont typeface="Wingdings" pitchFamily="2" charset="2"/>
              <a:buChar char="Ø"/>
            </a:pPr>
            <a:r>
              <a:rPr lang="bn-IN" sz="2600" dirty="0" smtClean="0">
                <a:solidFill>
                  <a:schemeClr val="bg1"/>
                </a:solidFill>
                <a:latin typeface="Shonar Bangla" pitchFamily="34" charset="0"/>
                <a:cs typeface="Shonar Bangla" pitchFamily="34" charset="0"/>
              </a:rPr>
              <a:t>দেবগণ ছন্দের সাহায্যে মৃত্যু থেকে নিজেদের রক্ষা করেছিলেন।</a:t>
            </a:r>
            <a:r>
              <a:rPr lang="sa-IN" sz="2600" dirty="0" smtClean="0">
                <a:solidFill>
                  <a:schemeClr val="bg1"/>
                </a:solidFill>
                <a:latin typeface="Shonar Bangla" pitchFamily="34" charset="0"/>
                <a:cs typeface="Shonar Bangla" pitchFamily="34" charset="0"/>
              </a:rPr>
              <a:t> (</a:t>
            </a:r>
            <a:r>
              <a:rPr lang="bn-IN" sz="2600" dirty="0" smtClean="0">
                <a:solidFill>
                  <a:schemeClr val="bg1"/>
                </a:solidFill>
                <a:latin typeface="Shonar Bangla" pitchFamily="34" charset="0"/>
                <a:cs typeface="Shonar Bangla" pitchFamily="34" charset="0"/>
              </a:rPr>
              <a:t>যদেভিরাচ্ছাদয়ৎ দেবা মৃত্যোর্বিভ্যত, তচ্ছন্দসাং ছন্দস্ত্বম্ – ছা.উ.</a:t>
            </a:r>
            <a:r>
              <a:rPr lang="sa-IN" sz="2600" dirty="0" smtClean="0">
                <a:solidFill>
                  <a:schemeClr val="bg1"/>
                </a:solidFill>
                <a:latin typeface="Shonar Bangla" pitchFamily="34" charset="0"/>
                <a:cs typeface="Shonar Bangla" pitchFamily="34" charset="0"/>
              </a:rPr>
              <a:t>)</a:t>
            </a:r>
            <a:endParaRPr lang="en-US" sz="2600" dirty="0">
              <a:solidFill>
                <a:schemeClr val="bg1"/>
              </a:solidFill>
              <a:latin typeface="Shonar Bangla" pitchFamily="34" charset="0"/>
              <a:cs typeface="Shonar Bangl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85750"/>
            <a:ext cx="8229600" cy="857250"/>
          </a:xfrm>
        </p:spPr>
        <p:txBody>
          <a:bodyPr/>
          <a:lstStyle/>
          <a:p>
            <a:r>
              <a:rPr lang="bn-IN" dirty="0" smtClean="0">
                <a:solidFill>
                  <a:schemeClr val="bg1"/>
                </a:solidFill>
                <a:latin typeface="Shonar Bangla" pitchFamily="34" charset="0"/>
                <a:cs typeface="Shonar Bangla" pitchFamily="34" charset="0"/>
              </a:rPr>
              <a:t>ছন্দঃশাস্ত্রের প্রয়োজনীয়তা</a:t>
            </a:r>
            <a:endParaRPr lang="en-US" dirty="0">
              <a:solidFill>
                <a:schemeClr val="bg1"/>
              </a:solidFill>
              <a:latin typeface="Shonar Bangla" pitchFamily="34" charset="0"/>
              <a:cs typeface="Shonar Bangl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34678"/>
            <a:ext cx="8229600" cy="3394472"/>
          </a:xfrm>
        </p:spPr>
        <p:txBody>
          <a:bodyPr>
            <a:normAutofit lnSpcReduction="10000"/>
          </a:bodyPr>
          <a:lstStyle/>
          <a:p>
            <a:r>
              <a:rPr lang="bn-IN" dirty="0" smtClean="0">
                <a:solidFill>
                  <a:schemeClr val="bg1"/>
                </a:solidFill>
                <a:latin typeface="Shonar Bangla" pitchFamily="34" charset="0"/>
                <a:cs typeface="Shonar Bangla" pitchFamily="34" charset="0"/>
              </a:rPr>
              <a:t>অবিদিত্বা ঋষিং ছন্দো দৈবতং যোগমেব চ।</a:t>
            </a:r>
            <a:br>
              <a:rPr lang="bn-IN" dirty="0" smtClean="0">
                <a:solidFill>
                  <a:schemeClr val="bg1"/>
                </a:solidFill>
                <a:latin typeface="Shonar Bangla" pitchFamily="34" charset="0"/>
                <a:cs typeface="Shonar Bangla" pitchFamily="34" charset="0"/>
              </a:rPr>
            </a:br>
            <a:r>
              <a:rPr lang="bn-IN" dirty="0" smtClean="0">
                <a:solidFill>
                  <a:schemeClr val="bg1"/>
                </a:solidFill>
                <a:latin typeface="Shonar Bangla" pitchFamily="34" charset="0"/>
                <a:cs typeface="Shonar Bangla" pitchFamily="34" charset="0"/>
              </a:rPr>
              <a:t>যো</a:t>
            </a:r>
            <a:r>
              <a:rPr lang="bn-IN" dirty="0" smtClean="0">
                <a:solidFill>
                  <a:schemeClr val="bg1"/>
                </a:solidFill>
                <a:latin typeface="Shonar Bangla"/>
                <a:cs typeface="Shonar Bangla"/>
              </a:rPr>
              <a:t>ঽধ্যাপযেজ্জপেদ্বাপি পাপীযাঞ্জাযতে তু সঃ।।</a:t>
            </a:r>
          </a:p>
          <a:p>
            <a:r>
              <a:rPr lang="bn-IN" dirty="0" smtClean="0">
                <a:solidFill>
                  <a:schemeClr val="bg1"/>
                </a:solidFill>
                <a:latin typeface="Shonar Bangla"/>
                <a:cs typeface="Shonar Bangla"/>
              </a:rPr>
              <a:t>ঋষিচ্ছন্দোদৈবতানি ব্রাহ্মণার্থং স্বরাদ্যপি।</a:t>
            </a:r>
            <a:br>
              <a:rPr lang="bn-IN" dirty="0" smtClean="0">
                <a:solidFill>
                  <a:schemeClr val="bg1"/>
                </a:solidFill>
                <a:latin typeface="Shonar Bangla"/>
                <a:cs typeface="Shonar Bangla"/>
              </a:rPr>
            </a:br>
            <a:r>
              <a:rPr lang="bn-IN" dirty="0" smtClean="0">
                <a:solidFill>
                  <a:schemeClr val="bg1"/>
                </a:solidFill>
                <a:latin typeface="Shonar Bangla"/>
                <a:cs typeface="Shonar Bangla"/>
              </a:rPr>
              <a:t>অবিদিত্বা প্রযু্ঞ্জানো মন্ত্রকণ্টক উচ্যতে।।</a:t>
            </a:r>
          </a:p>
          <a:p>
            <a:r>
              <a:rPr lang="bn-IN" dirty="0" smtClean="0">
                <a:solidFill>
                  <a:schemeClr val="bg1"/>
                </a:solidFill>
                <a:latin typeface="Shonar Bangla"/>
                <a:cs typeface="Shonar Bangla"/>
              </a:rPr>
              <a:t>স্বরো বর্ণোঽক্ষরং মাত্রা বিনিযোগোঽর্থ এব চ।</a:t>
            </a:r>
            <a:br>
              <a:rPr lang="bn-IN" dirty="0" smtClean="0">
                <a:solidFill>
                  <a:schemeClr val="bg1"/>
                </a:solidFill>
                <a:latin typeface="Shonar Bangla"/>
                <a:cs typeface="Shonar Bangla"/>
              </a:rPr>
            </a:br>
            <a:r>
              <a:rPr lang="bn-IN" dirty="0" smtClean="0">
                <a:solidFill>
                  <a:schemeClr val="bg1"/>
                </a:solidFill>
                <a:latin typeface="Shonar Bangla"/>
                <a:cs typeface="Shonar Bangla"/>
              </a:rPr>
              <a:t>মন্ত্রং জিজ্ঞাসমানেন বেদিতব্যং পদে পদে।।</a:t>
            </a:r>
            <a:endParaRPr lang="en-US" dirty="0">
              <a:solidFill>
                <a:schemeClr val="bg1"/>
              </a:solidFill>
              <a:latin typeface="Shonar Bangla" pitchFamily="34" charset="0"/>
              <a:cs typeface="Shonar Bangl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85750"/>
            <a:ext cx="8229600" cy="857250"/>
          </a:xfrm>
        </p:spPr>
        <p:txBody>
          <a:bodyPr/>
          <a:lstStyle/>
          <a:p>
            <a:r>
              <a:rPr lang="bn-IN" dirty="0" smtClean="0">
                <a:solidFill>
                  <a:schemeClr val="bg1"/>
                </a:solidFill>
                <a:latin typeface="Shonar Bangla" pitchFamily="34" charset="0"/>
                <a:cs typeface="Shonar Bangla" pitchFamily="34" charset="0"/>
              </a:rPr>
              <a:t>বৈদিক এবং লৌকিক ছন্দঃসমূহ</a:t>
            </a:r>
            <a:endParaRPr lang="en-US" dirty="0">
              <a:solidFill>
                <a:schemeClr val="bg1"/>
              </a:solidFill>
              <a:latin typeface="Shonar Bangla" pitchFamily="34" charset="0"/>
              <a:cs typeface="Shonar Bangl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34678"/>
            <a:ext cx="8229600" cy="3394472"/>
          </a:xfrm>
        </p:spPr>
        <p:txBody>
          <a:bodyPr>
            <a:normAutofit/>
          </a:bodyPr>
          <a:lstStyle/>
          <a:p>
            <a:r>
              <a:rPr lang="bn-IN" dirty="0" smtClean="0">
                <a:solidFill>
                  <a:schemeClr val="bg1"/>
                </a:solidFill>
                <a:latin typeface="Shonar Bangla" pitchFamily="34" charset="0"/>
                <a:cs typeface="Shonar Bangla" pitchFamily="34" charset="0"/>
              </a:rPr>
              <a:t>গায়ত্রী, উষ্ণিক্, অনুষ্টুপ্, বৃহতী, পঙ্ক্তি, ত্রিষ্টুপ্ এবং জগতী। </a:t>
            </a:r>
          </a:p>
          <a:p>
            <a:r>
              <a:rPr lang="bn-IN" dirty="0" smtClean="0">
                <a:solidFill>
                  <a:schemeClr val="bg1"/>
                </a:solidFill>
                <a:latin typeface="Shonar Bangla" pitchFamily="34" charset="0"/>
                <a:cs typeface="Shonar Bangla" pitchFamily="34" charset="0"/>
              </a:rPr>
              <a:t>ইন্দ্রবজ্রা, ভুজঙ্গপ্রয়াতম্, স্রগ্বিণী, তোটকম্ – ইত্যাদি বৃত্তচ্ছন্দঃ। আর্যা, পথ্যা, বিপুলা, পজ্ঝটিকা, বৈতলীয় ইত্যাদি মাত্রাচ্ছন্দঃ।</a:t>
            </a:r>
            <a:endParaRPr lang="en-US" dirty="0">
              <a:solidFill>
                <a:schemeClr val="bg1"/>
              </a:solidFill>
              <a:latin typeface="Shonar Bangla" pitchFamily="34" charset="0"/>
              <a:cs typeface="Shonar Bangl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85750"/>
            <a:ext cx="8229600" cy="857250"/>
          </a:xfrm>
        </p:spPr>
        <p:txBody>
          <a:bodyPr/>
          <a:lstStyle/>
          <a:p>
            <a:r>
              <a:rPr lang="bn-IN" dirty="0" smtClean="0">
                <a:solidFill>
                  <a:schemeClr val="bg1"/>
                </a:solidFill>
                <a:latin typeface="Shonar Bangla" pitchFamily="34" charset="0"/>
                <a:cs typeface="Shonar Bangla" pitchFamily="34" charset="0"/>
              </a:rPr>
              <a:t>বৈদিক ছন্দঃসমূহের পরিচয়</a:t>
            </a:r>
            <a:endParaRPr lang="en-US" dirty="0">
              <a:solidFill>
                <a:schemeClr val="bg1"/>
              </a:solidFill>
              <a:latin typeface="Shonar Bangla" pitchFamily="34" charset="0"/>
              <a:cs typeface="Shonar Bangl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34678"/>
            <a:ext cx="8229600" cy="3394472"/>
          </a:xfrm>
        </p:spPr>
        <p:txBody>
          <a:bodyPr>
            <a:normAutofit/>
          </a:bodyPr>
          <a:lstStyle/>
          <a:p>
            <a:r>
              <a:rPr lang="bn-IN" dirty="0" smtClean="0">
                <a:solidFill>
                  <a:schemeClr val="bg1"/>
                </a:solidFill>
                <a:latin typeface="Shonar Bangla" pitchFamily="34" charset="0"/>
                <a:cs typeface="Shonar Bangla" pitchFamily="34" charset="0"/>
              </a:rPr>
              <a:t>সব্যঞ্জনঃ সানুস্বারঃ শুদ্ধো বাপি স্বরো</a:t>
            </a:r>
            <a:r>
              <a:rPr lang="bn-IN" dirty="0" smtClean="0">
                <a:solidFill>
                  <a:schemeClr val="bg1"/>
                </a:solidFill>
                <a:latin typeface="Shonar Bangla"/>
                <a:cs typeface="Shonar Bangla"/>
              </a:rPr>
              <a:t>ঽক্ষরম্ – ব্যঞ্জনযুক্ত, অনুস্বারযুক্ত অথবা শুদ্ধ স্বরকে অক্ষর বলে। উদাহরণ – শ, কং, উ</a:t>
            </a:r>
          </a:p>
          <a:p>
            <a:r>
              <a:rPr lang="bn-IN" dirty="0" smtClean="0">
                <a:solidFill>
                  <a:schemeClr val="bg1"/>
                </a:solidFill>
                <a:latin typeface="Shonar Bangla"/>
                <a:cs typeface="Shonar Bangla"/>
              </a:rPr>
              <a:t>বৈদিকছন্দঃসমূহের স্বরূপ অক্ষরসংখ্যা অনুসারে নির্ধারিত হয়।</a:t>
            </a:r>
            <a:endParaRPr lang="en-US" dirty="0">
              <a:solidFill>
                <a:schemeClr val="bg1"/>
              </a:solidFill>
              <a:latin typeface="Shonar Bangla" pitchFamily="34" charset="0"/>
              <a:cs typeface="Shonar Bangla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838200" y="3028950"/>
          <a:ext cx="7086600" cy="1625600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914400"/>
                <a:gridCol w="2514600"/>
                <a:gridCol w="304800"/>
                <a:gridCol w="838200"/>
                <a:gridCol w="2514600"/>
              </a:tblGrid>
              <a:tr h="406400">
                <a:tc>
                  <a:txBody>
                    <a:bodyPr/>
                    <a:lstStyle/>
                    <a:p>
                      <a:r>
                        <a:rPr lang="bn-IN" sz="2000" b="1" dirty="0" smtClean="0">
                          <a:latin typeface="Shonar Bangla" pitchFamily="34" charset="0"/>
                          <a:cs typeface="Shonar Bangla" pitchFamily="34" charset="0"/>
                        </a:rPr>
                        <a:t>গায়ত্রী</a:t>
                      </a:r>
                      <a:endParaRPr lang="en-US" sz="2000" b="1" dirty="0">
                        <a:latin typeface="Shonar Bangla" pitchFamily="34" charset="0"/>
                        <a:cs typeface="Shonar Bangl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n-IN" sz="2000" b="1" baseline="0" dirty="0" smtClean="0">
                          <a:latin typeface="Shonar Bangla" pitchFamily="34" charset="0"/>
                          <a:cs typeface="Shonar Bangla" pitchFamily="34" charset="0"/>
                        </a:rPr>
                        <a:t>২৪টি</a:t>
                      </a:r>
                      <a:endParaRPr lang="en-US" sz="2000" b="1" dirty="0">
                        <a:latin typeface="Shonar Bangla" pitchFamily="34" charset="0"/>
                        <a:cs typeface="Shonar Bangl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b="1">
                        <a:latin typeface="Shonar Bangla" pitchFamily="34" charset="0"/>
                        <a:cs typeface="Shonar Bangl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n-IN" sz="2000" b="1" dirty="0" smtClean="0">
                          <a:latin typeface="Shonar Bangla" pitchFamily="34" charset="0"/>
                          <a:cs typeface="Shonar Bangla" pitchFamily="34" charset="0"/>
                        </a:rPr>
                        <a:t>পঙ্ক্তি</a:t>
                      </a:r>
                      <a:endParaRPr lang="en-US" sz="2000" b="1" dirty="0">
                        <a:latin typeface="Shonar Bangla" pitchFamily="34" charset="0"/>
                        <a:cs typeface="Shonar Bangl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n-IN" sz="2000" b="1" dirty="0" smtClean="0">
                          <a:latin typeface="Shonar Bangla" pitchFamily="34" charset="0"/>
                          <a:cs typeface="Shonar Bangla" pitchFamily="34" charset="0"/>
                        </a:rPr>
                        <a:t>৪০টি</a:t>
                      </a:r>
                      <a:endParaRPr lang="en-US" sz="2000" b="1" dirty="0">
                        <a:latin typeface="Shonar Bangla" pitchFamily="34" charset="0"/>
                        <a:cs typeface="Shonar Bangla" pitchFamily="34" charset="0"/>
                      </a:endParaRPr>
                    </a:p>
                  </a:txBody>
                  <a:tcPr/>
                </a:tc>
              </a:tr>
              <a:tr h="406400">
                <a:tc>
                  <a:txBody>
                    <a:bodyPr/>
                    <a:lstStyle/>
                    <a:p>
                      <a:r>
                        <a:rPr lang="bn-IN" sz="2000" b="1" dirty="0" smtClean="0">
                          <a:latin typeface="Shonar Bangla" pitchFamily="34" charset="0"/>
                          <a:cs typeface="Shonar Bangla" pitchFamily="34" charset="0"/>
                        </a:rPr>
                        <a:t>উষ্ণিক্</a:t>
                      </a:r>
                      <a:endParaRPr lang="en-US" sz="2000" b="1" dirty="0">
                        <a:latin typeface="Shonar Bangla" pitchFamily="34" charset="0"/>
                        <a:cs typeface="Shonar Bangl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n-IN" sz="2000" b="1" dirty="0" smtClean="0">
                          <a:latin typeface="Shonar Bangla" pitchFamily="34" charset="0"/>
                          <a:cs typeface="Shonar Bangla" pitchFamily="34" charset="0"/>
                        </a:rPr>
                        <a:t>২৮টি</a:t>
                      </a:r>
                      <a:endParaRPr lang="en-US" sz="2000" b="1" dirty="0">
                        <a:latin typeface="Shonar Bangla" pitchFamily="34" charset="0"/>
                        <a:cs typeface="Shonar Bangl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b="1">
                        <a:latin typeface="Shonar Bangla" pitchFamily="34" charset="0"/>
                        <a:cs typeface="Shonar Bangl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n-IN" sz="2000" b="1" dirty="0" smtClean="0">
                          <a:latin typeface="Shonar Bangla" pitchFamily="34" charset="0"/>
                          <a:cs typeface="Shonar Bangla" pitchFamily="34" charset="0"/>
                        </a:rPr>
                        <a:t>ত্রিষ্টুপ্</a:t>
                      </a:r>
                      <a:endParaRPr lang="en-US" sz="2000" b="1" dirty="0">
                        <a:latin typeface="Shonar Bangla" pitchFamily="34" charset="0"/>
                        <a:cs typeface="Shonar Bangl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n-IN" sz="2000" b="1" dirty="0" smtClean="0">
                          <a:latin typeface="Shonar Bangla" pitchFamily="34" charset="0"/>
                          <a:cs typeface="Shonar Bangla" pitchFamily="34" charset="0"/>
                        </a:rPr>
                        <a:t>৪৪টি</a:t>
                      </a:r>
                      <a:endParaRPr lang="en-US" sz="2000" b="1" dirty="0">
                        <a:latin typeface="Shonar Bangla" pitchFamily="34" charset="0"/>
                        <a:cs typeface="Shonar Bangla" pitchFamily="34" charset="0"/>
                      </a:endParaRPr>
                    </a:p>
                  </a:txBody>
                  <a:tcPr/>
                </a:tc>
              </a:tr>
              <a:tr h="406400">
                <a:tc>
                  <a:txBody>
                    <a:bodyPr/>
                    <a:lstStyle/>
                    <a:p>
                      <a:r>
                        <a:rPr lang="bn-IN" sz="2000" b="1" dirty="0" smtClean="0">
                          <a:latin typeface="Shonar Bangla" pitchFamily="34" charset="0"/>
                          <a:cs typeface="Shonar Bangla" pitchFamily="34" charset="0"/>
                        </a:rPr>
                        <a:t>অনুষ্টুপ্</a:t>
                      </a:r>
                      <a:endParaRPr lang="en-US" sz="2000" b="1" dirty="0">
                        <a:latin typeface="Shonar Bangla" pitchFamily="34" charset="0"/>
                        <a:cs typeface="Shonar Bangl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n-IN" sz="2000" b="1" dirty="0" smtClean="0">
                          <a:latin typeface="Shonar Bangla" pitchFamily="34" charset="0"/>
                          <a:cs typeface="Shonar Bangla" pitchFamily="34" charset="0"/>
                        </a:rPr>
                        <a:t>৩২টি</a:t>
                      </a:r>
                      <a:endParaRPr lang="en-US" sz="2000" b="1" dirty="0">
                        <a:latin typeface="Shonar Bangla" pitchFamily="34" charset="0"/>
                        <a:cs typeface="Shonar Bangl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b="1" dirty="0">
                        <a:latin typeface="Shonar Bangla" pitchFamily="34" charset="0"/>
                        <a:cs typeface="Shonar Bangl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n-IN" sz="2000" b="1" dirty="0" smtClean="0">
                          <a:latin typeface="Shonar Bangla" pitchFamily="34" charset="0"/>
                          <a:cs typeface="Shonar Bangla" pitchFamily="34" charset="0"/>
                        </a:rPr>
                        <a:t>জগতী</a:t>
                      </a:r>
                      <a:endParaRPr lang="en-US" sz="2000" b="1" dirty="0">
                        <a:latin typeface="Shonar Bangla" pitchFamily="34" charset="0"/>
                        <a:cs typeface="Shonar Bangl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n-IN" sz="2000" b="1" dirty="0" smtClean="0">
                          <a:latin typeface="Shonar Bangla" pitchFamily="34" charset="0"/>
                          <a:cs typeface="Shonar Bangla" pitchFamily="34" charset="0"/>
                        </a:rPr>
                        <a:t>৪৮টি</a:t>
                      </a:r>
                      <a:endParaRPr lang="en-US" sz="2000" b="1" dirty="0">
                        <a:latin typeface="Shonar Bangla" pitchFamily="34" charset="0"/>
                        <a:cs typeface="Shonar Bangla" pitchFamily="34" charset="0"/>
                      </a:endParaRPr>
                    </a:p>
                  </a:txBody>
                  <a:tcPr/>
                </a:tc>
              </a:tr>
              <a:tr h="406400">
                <a:tc>
                  <a:txBody>
                    <a:bodyPr/>
                    <a:lstStyle/>
                    <a:p>
                      <a:r>
                        <a:rPr lang="bn-IN" sz="2000" b="1" dirty="0" smtClean="0">
                          <a:latin typeface="Shonar Bangla" pitchFamily="34" charset="0"/>
                          <a:cs typeface="Shonar Bangla" pitchFamily="34" charset="0"/>
                        </a:rPr>
                        <a:t>বৃহতী</a:t>
                      </a:r>
                      <a:endParaRPr lang="en-US" sz="2000" b="1" dirty="0">
                        <a:latin typeface="Shonar Bangla" pitchFamily="34" charset="0"/>
                        <a:cs typeface="Shonar Bangl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n-IN" sz="2000" b="1" baseline="0" dirty="0" smtClean="0">
                          <a:latin typeface="Shonar Bangla" pitchFamily="34" charset="0"/>
                          <a:cs typeface="Shonar Bangla" pitchFamily="34" charset="0"/>
                        </a:rPr>
                        <a:t>৩৬টি</a:t>
                      </a:r>
                      <a:endParaRPr lang="en-US" sz="2000" b="1" dirty="0">
                        <a:latin typeface="Shonar Bangla" pitchFamily="34" charset="0"/>
                        <a:cs typeface="Shonar Bangl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b="1" dirty="0">
                        <a:latin typeface="Shonar Bangla" pitchFamily="34" charset="0"/>
                        <a:cs typeface="Shonar Bangl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b="1" dirty="0">
                        <a:latin typeface="Shonar Bangla" pitchFamily="34" charset="0"/>
                        <a:cs typeface="Shonar Bangl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b="1" dirty="0">
                        <a:latin typeface="Shonar Bangla" pitchFamily="34" charset="0"/>
                        <a:cs typeface="Shonar Bangla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85750"/>
            <a:ext cx="8229600" cy="857250"/>
          </a:xfrm>
        </p:spPr>
        <p:txBody>
          <a:bodyPr/>
          <a:lstStyle/>
          <a:p>
            <a:r>
              <a:rPr lang="bn-IN" dirty="0" smtClean="0">
                <a:solidFill>
                  <a:schemeClr val="bg1"/>
                </a:solidFill>
                <a:latin typeface="Shonar Bangla" pitchFamily="34" charset="0"/>
                <a:cs typeface="Shonar Bangla" pitchFamily="34" charset="0"/>
              </a:rPr>
              <a:t>পদ্য – বৃত্ত এবং মাত্রা</a:t>
            </a:r>
            <a:endParaRPr lang="en-US" dirty="0">
              <a:solidFill>
                <a:schemeClr val="bg1"/>
              </a:solidFill>
              <a:latin typeface="Shonar Bangla" pitchFamily="34" charset="0"/>
              <a:cs typeface="Shonar Bangl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34678"/>
            <a:ext cx="8229600" cy="3394472"/>
          </a:xfrm>
        </p:spPr>
        <p:txBody>
          <a:bodyPr>
            <a:normAutofit fontScale="85000" lnSpcReduction="10000"/>
          </a:bodyPr>
          <a:lstStyle/>
          <a:p>
            <a:r>
              <a:rPr lang="bn-IN" dirty="0" smtClean="0">
                <a:solidFill>
                  <a:schemeClr val="bg1"/>
                </a:solidFill>
                <a:latin typeface="Shonar Bangla" pitchFamily="34" charset="0"/>
                <a:cs typeface="Shonar Bangla" pitchFamily="34" charset="0"/>
              </a:rPr>
              <a:t>পদ্যং চতুষ্পদী – চারটি চরণবিশিষ্ট গ্রন্থই হল পদ্য।  </a:t>
            </a:r>
          </a:p>
          <a:p>
            <a:r>
              <a:rPr lang="bn-IN" dirty="0" smtClean="0">
                <a:solidFill>
                  <a:schemeClr val="bg1"/>
                </a:solidFill>
                <a:latin typeface="Shonar Bangla" pitchFamily="34" charset="0"/>
                <a:cs typeface="Shonar Bangla" pitchFamily="34" charset="0"/>
              </a:rPr>
              <a:t>পদ্য দুই প্রকার – বৃত্ত এবং মাত্রা বা জাতি</a:t>
            </a:r>
          </a:p>
          <a:p>
            <a:r>
              <a:rPr lang="bn-IN" dirty="0" smtClean="0">
                <a:solidFill>
                  <a:schemeClr val="bg1"/>
                </a:solidFill>
                <a:latin typeface="Shonar Bangla" pitchFamily="34" charset="0"/>
                <a:cs typeface="Shonar Bangla" pitchFamily="34" charset="0"/>
              </a:rPr>
              <a:t>অক্ষরের সংখ্যা অনুসারে বৃত্তচ্ছন্দঃ নির্ধারিত হয়, মাত্রার সংখ্যা অনুসারে নির্ধারিত হয় জাতিচ্ছন্দঃ বা মাত্রাচ্ছন্দঃ।</a:t>
            </a:r>
          </a:p>
          <a:p>
            <a:pPr marL="914400" indent="0">
              <a:buNone/>
            </a:pPr>
            <a:r>
              <a:rPr lang="bn-IN" dirty="0" smtClean="0">
                <a:solidFill>
                  <a:schemeClr val="bg1"/>
                </a:solidFill>
                <a:latin typeface="Shonar Bangla" pitchFamily="34" charset="0"/>
                <a:cs typeface="Shonar Bangla" pitchFamily="34" charset="0"/>
              </a:rPr>
              <a:t>পদ্যং চতুষ্পদী তচ্চ বৃত্তং জাতিরিতি দ্বিধা।</a:t>
            </a:r>
            <a:br>
              <a:rPr lang="bn-IN" dirty="0" smtClean="0">
                <a:solidFill>
                  <a:schemeClr val="bg1"/>
                </a:solidFill>
                <a:latin typeface="Shonar Bangla" pitchFamily="34" charset="0"/>
                <a:cs typeface="Shonar Bangla" pitchFamily="34" charset="0"/>
              </a:rPr>
            </a:br>
            <a:r>
              <a:rPr lang="bn-IN" dirty="0" smtClean="0">
                <a:solidFill>
                  <a:schemeClr val="bg1"/>
                </a:solidFill>
                <a:latin typeface="Shonar Bangla" pitchFamily="34" charset="0"/>
                <a:cs typeface="Shonar Bangla" pitchFamily="34" charset="0"/>
              </a:rPr>
              <a:t>বৃত্তম্ অক্ষরসংখ্যাতং জাতির্মাত্রাকৃতা ভবেৎ।। ছন্দোমঞ্জরী ৪</a:t>
            </a:r>
            <a:endParaRPr lang="en-US" dirty="0">
              <a:solidFill>
                <a:schemeClr val="bg1"/>
              </a:solidFill>
              <a:latin typeface="Shonar Bangla" pitchFamily="34" charset="0"/>
              <a:cs typeface="Shonar Bangl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85750"/>
            <a:ext cx="8229600" cy="857250"/>
          </a:xfrm>
        </p:spPr>
        <p:txBody>
          <a:bodyPr/>
          <a:lstStyle/>
          <a:p>
            <a:r>
              <a:rPr lang="bn-IN" dirty="0" smtClean="0">
                <a:solidFill>
                  <a:schemeClr val="bg1"/>
                </a:solidFill>
                <a:latin typeface="Shonar Bangla" pitchFamily="34" charset="0"/>
                <a:cs typeface="Shonar Bangla" pitchFamily="34" charset="0"/>
              </a:rPr>
              <a:t>লঘু-গুরু ব্যবস্থা ১</a:t>
            </a:r>
            <a:endParaRPr lang="en-US" dirty="0">
              <a:solidFill>
                <a:schemeClr val="bg1"/>
              </a:solidFill>
              <a:latin typeface="Shonar Bangla" pitchFamily="34" charset="0"/>
              <a:cs typeface="Shonar Bangl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34678"/>
            <a:ext cx="8229600" cy="3394472"/>
          </a:xfrm>
        </p:spPr>
        <p:txBody>
          <a:bodyPr>
            <a:normAutofit fontScale="62500" lnSpcReduction="20000"/>
          </a:bodyPr>
          <a:lstStyle/>
          <a:p>
            <a:pPr lvl="0"/>
            <a:r>
              <a:rPr lang="bn-IN" dirty="0" smtClean="0">
                <a:solidFill>
                  <a:schemeClr val="bg1"/>
                </a:solidFill>
                <a:latin typeface="Shonar Bangla" pitchFamily="34" charset="0"/>
                <a:cs typeface="Shonar Bangla" pitchFamily="34" charset="0"/>
              </a:rPr>
              <a:t>হ্রস্বং লঘু – অ,ই,উ,ঋ,ঌ এই হ্রস্ব বর্ণগুলি </a:t>
            </a:r>
            <a:r>
              <a:rPr lang="bn-IN" b="1" dirty="0" smtClean="0">
                <a:solidFill>
                  <a:schemeClr val="bg1"/>
                </a:solidFill>
                <a:latin typeface="Shonar Bangla" pitchFamily="34" charset="0"/>
                <a:cs typeface="Shonar Bangla" pitchFamily="34" charset="0"/>
              </a:rPr>
              <a:t>লঘু </a:t>
            </a:r>
            <a:r>
              <a:rPr lang="bn-IN" dirty="0" smtClean="0">
                <a:solidFill>
                  <a:schemeClr val="bg1"/>
                </a:solidFill>
                <a:latin typeface="Shonar Bangla" pitchFamily="34" charset="0"/>
                <a:cs typeface="Shonar Bangla" pitchFamily="34" charset="0"/>
              </a:rPr>
              <a:t>বলে অভিহিত হয়।</a:t>
            </a:r>
            <a:endParaRPr lang="en-US" dirty="0" smtClean="0">
              <a:solidFill>
                <a:schemeClr val="bg1"/>
              </a:solidFill>
              <a:latin typeface="Shonar Bangla" pitchFamily="34" charset="0"/>
              <a:cs typeface="Shonar Bangla" pitchFamily="34" charset="0"/>
            </a:endParaRPr>
          </a:p>
          <a:p>
            <a:pPr lvl="0"/>
            <a:r>
              <a:rPr lang="bn-IN" dirty="0" smtClean="0">
                <a:solidFill>
                  <a:schemeClr val="bg1"/>
                </a:solidFill>
                <a:latin typeface="Shonar Bangla" pitchFamily="34" charset="0"/>
                <a:cs typeface="Shonar Bangla" pitchFamily="34" charset="0"/>
              </a:rPr>
              <a:t>সংযোগে গুরু – হ্রস্ব বর্ণের পরে সংযুক্ত বর্ণ থাকলে হ্রস্ব বর্ণটি </a:t>
            </a:r>
            <a:r>
              <a:rPr lang="bn-IN" b="1" dirty="0" smtClean="0">
                <a:solidFill>
                  <a:schemeClr val="bg1"/>
                </a:solidFill>
                <a:latin typeface="Shonar Bangla" pitchFamily="34" charset="0"/>
                <a:cs typeface="Shonar Bangla" pitchFamily="34" charset="0"/>
              </a:rPr>
              <a:t>গুরু</a:t>
            </a:r>
            <a:r>
              <a:rPr lang="bn-IN" dirty="0" smtClean="0">
                <a:solidFill>
                  <a:schemeClr val="bg1"/>
                </a:solidFill>
                <a:latin typeface="Shonar Bangla" pitchFamily="34" charset="0"/>
                <a:cs typeface="Shonar Bangla" pitchFamily="34" charset="0"/>
              </a:rPr>
              <a:t> বলে বিবেচিত হবে। তাই হ্রস্ব বর্ণ নির্ধারণের ক্ষেত্রে সাবধানতা অবলম্বন করতে হয়। সংযুক্ত বর্ণের পূর্ববর্তী স্বরবর্ণই </a:t>
            </a:r>
            <a:r>
              <a:rPr lang="bn-IN" b="1" dirty="0" smtClean="0">
                <a:solidFill>
                  <a:schemeClr val="bg1"/>
                </a:solidFill>
                <a:latin typeface="Shonar Bangla" pitchFamily="34" charset="0"/>
                <a:cs typeface="Shonar Bangla" pitchFamily="34" charset="0"/>
              </a:rPr>
              <a:t>গুরু</a:t>
            </a:r>
            <a:r>
              <a:rPr lang="bn-IN" dirty="0" smtClean="0">
                <a:solidFill>
                  <a:schemeClr val="bg1"/>
                </a:solidFill>
                <a:latin typeface="Shonar Bangla" pitchFamily="34" charset="0"/>
                <a:cs typeface="Shonar Bangla" pitchFamily="34" charset="0"/>
              </a:rPr>
              <a:t> হয়। সংযুক্ত বর্ণ বলতে মাঝে স্বরবর্ণের ব্যবধান না থাকা দুই বা ততোধিক ব্যঞ্জনবর্ণকে বোঝায়। যেমন – প্রজ্ঞা। প্র অর্থাৎ প্ র্ অ – এখানে শেষে বিদ্যমান স্বরবর্ণ অকার </a:t>
            </a:r>
            <a:r>
              <a:rPr lang="bn-IN" b="1" dirty="0" smtClean="0">
                <a:solidFill>
                  <a:schemeClr val="bg1"/>
                </a:solidFill>
                <a:latin typeface="Shonar Bangla" pitchFamily="34" charset="0"/>
                <a:cs typeface="Shonar Bangla" pitchFamily="34" charset="0"/>
              </a:rPr>
              <a:t>গুরু</a:t>
            </a:r>
            <a:r>
              <a:rPr lang="bn-IN" dirty="0" smtClean="0">
                <a:solidFill>
                  <a:schemeClr val="bg1"/>
                </a:solidFill>
                <a:latin typeface="Shonar Bangla" pitchFamily="34" charset="0"/>
                <a:cs typeface="Shonar Bangla" pitchFamily="34" charset="0"/>
              </a:rPr>
              <a:t> হবে, কারণ পরে জ্ঞ  - জ্ ঞ্ অ – একটি সংযুক্ত বর্ণ, কারণ জ্ এবং ঞ্ এই দুই ব্যঞ্জনবর্ণের মাঝে কোনো স্বরবর্ণ নেই। </a:t>
            </a:r>
            <a:endParaRPr lang="en-US" dirty="0" smtClean="0">
              <a:solidFill>
                <a:schemeClr val="bg1"/>
              </a:solidFill>
              <a:latin typeface="Shonar Bangla" pitchFamily="34" charset="0"/>
              <a:cs typeface="Shonar Bangla" pitchFamily="34" charset="0"/>
            </a:endParaRPr>
          </a:p>
          <a:p>
            <a:pPr lvl="0"/>
            <a:r>
              <a:rPr lang="bn-IN" dirty="0" smtClean="0">
                <a:solidFill>
                  <a:schemeClr val="bg1"/>
                </a:solidFill>
                <a:latin typeface="Shonar Bangla" pitchFamily="34" charset="0"/>
                <a:cs typeface="Shonar Bangla" pitchFamily="34" charset="0"/>
              </a:rPr>
              <a:t>সানুস্বার, বিসর্গান্ত – অনুস্বার ও বিসর্গযুক্ত স্বরবর্ণ </a:t>
            </a:r>
            <a:r>
              <a:rPr lang="bn-IN" b="1" dirty="0" smtClean="0">
                <a:solidFill>
                  <a:schemeClr val="bg1"/>
                </a:solidFill>
                <a:latin typeface="Shonar Bangla" pitchFamily="34" charset="0"/>
                <a:cs typeface="Shonar Bangla" pitchFamily="34" charset="0"/>
              </a:rPr>
              <a:t>গুরু </a:t>
            </a:r>
            <a:r>
              <a:rPr lang="bn-IN" dirty="0" smtClean="0">
                <a:solidFill>
                  <a:schemeClr val="bg1"/>
                </a:solidFill>
                <a:latin typeface="Shonar Bangla" pitchFamily="34" charset="0"/>
                <a:cs typeface="Shonar Bangla" pitchFamily="34" charset="0"/>
              </a:rPr>
              <a:t>হবে। যেমন রামঃ বা রামং এখানে মগত(ম্ অ) অকারের পরে বিসর্গ বা অনুস্বার থাকার জন্য অকার গুরু হবে। অনুস্বার এর স্থানে যদি ম থাকে তাহলেও তৎসংযুক্ত স্বরবর্ণ </a:t>
            </a:r>
            <a:r>
              <a:rPr lang="bn-IN" b="1" dirty="0" smtClean="0">
                <a:solidFill>
                  <a:schemeClr val="bg1"/>
                </a:solidFill>
                <a:latin typeface="Shonar Bangla" pitchFamily="34" charset="0"/>
                <a:cs typeface="Shonar Bangla" pitchFamily="34" charset="0"/>
              </a:rPr>
              <a:t>গুরু</a:t>
            </a:r>
            <a:r>
              <a:rPr lang="bn-IN" dirty="0" smtClean="0">
                <a:solidFill>
                  <a:schemeClr val="bg1"/>
                </a:solidFill>
                <a:latin typeface="Shonar Bangla" pitchFamily="34" charset="0"/>
                <a:cs typeface="Shonar Bangla" pitchFamily="34" charset="0"/>
              </a:rPr>
              <a:t> হবে। </a:t>
            </a:r>
            <a:endParaRPr lang="en-US" dirty="0" smtClean="0">
              <a:solidFill>
                <a:schemeClr val="bg1"/>
              </a:solidFill>
              <a:latin typeface="Shonar Bangla" pitchFamily="34" charset="0"/>
              <a:cs typeface="Shonar Bangl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85750"/>
            <a:ext cx="8229600" cy="857250"/>
          </a:xfrm>
        </p:spPr>
        <p:txBody>
          <a:bodyPr/>
          <a:lstStyle/>
          <a:p>
            <a:r>
              <a:rPr lang="bn-IN" dirty="0" smtClean="0">
                <a:solidFill>
                  <a:schemeClr val="bg1"/>
                </a:solidFill>
                <a:latin typeface="Shonar Bangla" pitchFamily="34" charset="0"/>
                <a:cs typeface="Shonar Bangla" pitchFamily="34" charset="0"/>
              </a:rPr>
              <a:t>লঘু-গুরু ব্যবস্থা ২</a:t>
            </a:r>
            <a:endParaRPr lang="en-US" dirty="0">
              <a:solidFill>
                <a:schemeClr val="bg1"/>
              </a:solidFill>
              <a:latin typeface="Shonar Bangla" pitchFamily="34" charset="0"/>
              <a:cs typeface="Shonar Bangl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34678"/>
            <a:ext cx="8229600" cy="3394472"/>
          </a:xfrm>
        </p:spPr>
        <p:txBody>
          <a:bodyPr>
            <a:normAutofit fontScale="85000" lnSpcReduction="20000"/>
          </a:bodyPr>
          <a:lstStyle/>
          <a:p>
            <a:pPr lvl="0"/>
            <a:r>
              <a:rPr lang="bn-IN" dirty="0" smtClean="0">
                <a:solidFill>
                  <a:schemeClr val="bg1"/>
                </a:solidFill>
                <a:latin typeface="Shonar Bangla" pitchFamily="34" charset="0"/>
                <a:cs typeface="Shonar Bangla" pitchFamily="34" charset="0"/>
              </a:rPr>
              <a:t>দীর্ঘং চ – আ,ঈ,ঊ,ৠ,এ,ঐ,ও,ঔ এই দীর্ঘ বর্ণগুলি </a:t>
            </a:r>
            <a:r>
              <a:rPr lang="bn-IN" b="1" dirty="0" smtClean="0">
                <a:solidFill>
                  <a:schemeClr val="bg1"/>
                </a:solidFill>
                <a:latin typeface="Shonar Bangla" pitchFamily="34" charset="0"/>
                <a:cs typeface="Shonar Bangla" pitchFamily="34" charset="0"/>
              </a:rPr>
              <a:t>গুরু</a:t>
            </a:r>
            <a:r>
              <a:rPr lang="bn-IN" dirty="0" smtClean="0">
                <a:solidFill>
                  <a:schemeClr val="bg1"/>
                </a:solidFill>
                <a:latin typeface="Shonar Bangla" pitchFamily="34" charset="0"/>
                <a:cs typeface="Shonar Bangla" pitchFamily="34" charset="0"/>
              </a:rPr>
              <a:t> বলে অভিহিত হয়।</a:t>
            </a:r>
            <a:endParaRPr lang="en-US" dirty="0" smtClean="0">
              <a:solidFill>
                <a:schemeClr val="bg1"/>
              </a:solidFill>
              <a:latin typeface="Shonar Bangla" pitchFamily="34" charset="0"/>
              <a:cs typeface="Shonar Bangla" pitchFamily="34" charset="0"/>
            </a:endParaRPr>
          </a:p>
          <a:p>
            <a:pPr lvl="0"/>
            <a:r>
              <a:rPr lang="bn-IN" dirty="0" smtClean="0">
                <a:solidFill>
                  <a:schemeClr val="bg1"/>
                </a:solidFill>
                <a:latin typeface="Shonar Bangla" pitchFamily="34" charset="0"/>
                <a:cs typeface="Shonar Bangla" pitchFamily="34" charset="0"/>
              </a:rPr>
              <a:t>পাদান্তে বিদ্যমান লঘুবর্ণও প্রয়োজনে </a:t>
            </a:r>
            <a:r>
              <a:rPr lang="bn-IN" b="1" dirty="0" smtClean="0">
                <a:solidFill>
                  <a:schemeClr val="bg1"/>
                </a:solidFill>
                <a:latin typeface="Shonar Bangla" pitchFamily="34" charset="0"/>
                <a:cs typeface="Shonar Bangla" pitchFamily="34" charset="0"/>
              </a:rPr>
              <a:t>গুরু</a:t>
            </a:r>
            <a:r>
              <a:rPr lang="bn-IN" dirty="0" smtClean="0">
                <a:solidFill>
                  <a:schemeClr val="bg1"/>
                </a:solidFill>
                <a:latin typeface="Shonar Bangla" pitchFamily="34" charset="0"/>
                <a:cs typeface="Shonar Bangla" pitchFamily="34" charset="0"/>
              </a:rPr>
              <a:t> হতে পারে আবার গুরুবর্ণও প্রয়োজনে </a:t>
            </a:r>
            <a:r>
              <a:rPr lang="bn-IN" b="1" dirty="0" smtClean="0">
                <a:solidFill>
                  <a:schemeClr val="bg1"/>
                </a:solidFill>
                <a:latin typeface="Shonar Bangla" pitchFamily="34" charset="0"/>
                <a:cs typeface="Shonar Bangla" pitchFamily="34" charset="0"/>
              </a:rPr>
              <a:t>লঘু </a:t>
            </a:r>
            <a:r>
              <a:rPr lang="bn-IN" dirty="0" smtClean="0">
                <a:solidFill>
                  <a:schemeClr val="bg1"/>
                </a:solidFill>
                <a:latin typeface="Shonar Bangla" pitchFamily="34" charset="0"/>
                <a:cs typeface="Shonar Bangla" pitchFamily="34" charset="0"/>
              </a:rPr>
              <a:t>হতে পারে।</a:t>
            </a:r>
          </a:p>
          <a:p>
            <a:r>
              <a:rPr lang="bn-IN" dirty="0" smtClean="0">
                <a:solidFill>
                  <a:schemeClr val="bg1"/>
                </a:solidFill>
                <a:latin typeface="Shonar Bangla" pitchFamily="34" charset="0"/>
                <a:cs typeface="Shonar Bangla" pitchFamily="34" charset="0"/>
              </a:rPr>
              <a:t>লঘুর চিহ্ন হলো -  </a:t>
            </a:r>
            <a:r>
              <a:rPr lang="en-US" dirty="0" smtClean="0">
                <a:solidFill>
                  <a:schemeClr val="bg1"/>
                </a:solidFill>
                <a:latin typeface="Shonar Bangla" pitchFamily="34" charset="0"/>
                <a:cs typeface="Shonar Bangla" pitchFamily="34" charset="0"/>
              </a:rPr>
              <a:t>‘</a:t>
            </a:r>
            <a:r>
              <a:rPr lang="en-US" dirty="0" smtClean="0">
                <a:solidFill>
                  <a:schemeClr val="bg1"/>
                </a:solidFill>
                <a:latin typeface="Shonar Bangla" pitchFamily="34" charset="0"/>
                <a:cs typeface="Shonar Bangla" pitchFamily="34" charset="0"/>
                <a:sym typeface="Symbol"/>
              </a:rPr>
              <a:t></a:t>
            </a:r>
            <a:r>
              <a:rPr lang="en-US" dirty="0" smtClean="0">
                <a:solidFill>
                  <a:schemeClr val="bg1"/>
                </a:solidFill>
                <a:latin typeface="Shonar Bangla" pitchFamily="34" charset="0"/>
                <a:cs typeface="Shonar Bangla" pitchFamily="34" charset="0"/>
              </a:rPr>
              <a:t>’ (</a:t>
            </a:r>
            <a:r>
              <a:rPr lang="bn-IN" dirty="0" smtClean="0">
                <a:solidFill>
                  <a:schemeClr val="bg1"/>
                </a:solidFill>
                <a:latin typeface="Shonar Bangla" pitchFamily="34" charset="0"/>
                <a:cs typeface="Shonar Bangla" pitchFamily="34" charset="0"/>
              </a:rPr>
              <a:t>প্রাচীন – </a:t>
            </a:r>
            <a:r>
              <a:rPr lang="en-US" dirty="0" smtClean="0">
                <a:solidFill>
                  <a:schemeClr val="bg1"/>
                </a:solidFill>
                <a:latin typeface="Shonar Bangla" pitchFamily="34" charset="0"/>
                <a:cs typeface="Shonar Bangla" pitchFamily="34" charset="0"/>
              </a:rPr>
              <a:t>‘</a:t>
            </a:r>
            <a:r>
              <a:rPr lang="hi-IN" dirty="0" smtClean="0">
                <a:solidFill>
                  <a:schemeClr val="bg1"/>
                </a:solidFill>
                <a:latin typeface="Shonar Bangla" pitchFamily="34" charset="0"/>
              </a:rPr>
              <a:t>।</a:t>
            </a:r>
            <a:r>
              <a:rPr lang="en-US" dirty="0" smtClean="0">
                <a:solidFill>
                  <a:schemeClr val="bg1"/>
                </a:solidFill>
                <a:latin typeface="Shonar Bangla" pitchFamily="34" charset="0"/>
                <a:cs typeface="Shonar Bangla" pitchFamily="34" charset="0"/>
              </a:rPr>
              <a:t>‘)</a:t>
            </a:r>
          </a:p>
          <a:p>
            <a:r>
              <a:rPr lang="bn-IN" dirty="0" smtClean="0">
                <a:solidFill>
                  <a:schemeClr val="bg1"/>
                </a:solidFill>
                <a:latin typeface="Shonar Bangla" pitchFamily="34" charset="0"/>
                <a:cs typeface="Shonar Bangla" pitchFamily="34" charset="0"/>
              </a:rPr>
              <a:t>গুরুর চিহ্ন হলে – </a:t>
            </a:r>
            <a:r>
              <a:rPr lang="en-US" dirty="0" smtClean="0">
                <a:solidFill>
                  <a:schemeClr val="bg1"/>
                </a:solidFill>
                <a:latin typeface="Shonar Bangla" pitchFamily="34" charset="0"/>
                <a:cs typeface="Shonar Bangla" pitchFamily="34" charset="0"/>
              </a:rPr>
              <a:t>‘</a:t>
            </a:r>
            <a:r>
              <a:rPr lang="en-US" dirty="0" smtClean="0">
                <a:solidFill>
                  <a:schemeClr val="bg1"/>
                </a:solidFill>
                <a:latin typeface="Shonar Bangla" pitchFamily="34" charset="0"/>
                <a:cs typeface="Shonar Bangla" pitchFamily="34" charset="0"/>
                <a:sym typeface="Symbol"/>
              </a:rPr>
              <a:t></a:t>
            </a:r>
            <a:r>
              <a:rPr lang="en-US" dirty="0" smtClean="0">
                <a:solidFill>
                  <a:schemeClr val="bg1"/>
                </a:solidFill>
                <a:latin typeface="Shonar Bangla" pitchFamily="34" charset="0"/>
                <a:cs typeface="Shonar Bangla" pitchFamily="34" charset="0"/>
              </a:rPr>
              <a:t>’ (</a:t>
            </a:r>
            <a:r>
              <a:rPr lang="bn-IN" dirty="0" smtClean="0">
                <a:solidFill>
                  <a:schemeClr val="bg1"/>
                </a:solidFill>
                <a:latin typeface="Shonar Bangla" pitchFamily="34" charset="0"/>
                <a:cs typeface="Shonar Bangla" pitchFamily="34" charset="0"/>
              </a:rPr>
              <a:t>প্রাচীন – </a:t>
            </a:r>
            <a:r>
              <a:rPr lang="en-US" dirty="0" smtClean="0">
                <a:solidFill>
                  <a:schemeClr val="bg1"/>
                </a:solidFill>
                <a:latin typeface="Shonar Bangla" pitchFamily="34" charset="0"/>
                <a:cs typeface="Shonar Bangla" pitchFamily="34" charset="0"/>
              </a:rPr>
              <a:t>‘S’)</a:t>
            </a:r>
            <a:endParaRPr lang="bn-IN" dirty="0" smtClean="0">
              <a:solidFill>
                <a:schemeClr val="bg1"/>
              </a:solidFill>
              <a:latin typeface="Shonar Bangla" pitchFamily="34" charset="0"/>
              <a:cs typeface="Shonar Bangla" pitchFamily="34" charset="0"/>
            </a:endParaRPr>
          </a:p>
          <a:p>
            <a:pPr marL="915988" indent="-1588">
              <a:buNone/>
            </a:pPr>
            <a:r>
              <a:rPr lang="bn-IN" dirty="0" smtClean="0">
                <a:solidFill>
                  <a:schemeClr val="bg1"/>
                </a:solidFill>
                <a:latin typeface="Shonar Bangla" pitchFamily="34" charset="0"/>
                <a:cs typeface="Shonar Bangla" pitchFamily="34" charset="0"/>
              </a:rPr>
              <a:t>সানুস্বারশ্চ দীর্ঘশ্চ বিসর্গী চ গুরুর্ভবেৎ।</a:t>
            </a:r>
            <a:br>
              <a:rPr lang="bn-IN" dirty="0" smtClean="0">
                <a:solidFill>
                  <a:schemeClr val="bg1"/>
                </a:solidFill>
                <a:latin typeface="Shonar Bangla" pitchFamily="34" charset="0"/>
                <a:cs typeface="Shonar Bangla" pitchFamily="34" charset="0"/>
              </a:rPr>
            </a:br>
            <a:r>
              <a:rPr lang="bn-IN" dirty="0" smtClean="0">
                <a:solidFill>
                  <a:schemeClr val="bg1"/>
                </a:solidFill>
                <a:latin typeface="Shonar Bangla" pitchFamily="34" charset="0"/>
                <a:cs typeface="Shonar Bangla" pitchFamily="34" charset="0"/>
              </a:rPr>
              <a:t>বর্ণঃ সংযোগপূর্বশ্চ তথা পাদান্তগো</a:t>
            </a:r>
            <a:r>
              <a:rPr lang="bn-IN" dirty="0" smtClean="0">
                <a:solidFill>
                  <a:schemeClr val="bg1"/>
                </a:solidFill>
                <a:latin typeface="Shonar Bangla"/>
                <a:cs typeface="Shonar Bangla"/>
              </a:rPr>
              <a:t>ঽপি বা।। ছন্দোমঞ্জরী ১১</a:t>
            </a:r>
            <a:endParaRPr lang="en-US" dirty="0" smtClean="0">
              <a:solidFill>
                <a:schemeClr val="bg1"/>
              </a:solidFill>
              <a:latin typeface="Shonar Bangla" pitchFamily="34" charset="0"/>
              <a:cs typeface="Shonar Bangl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1183</TotalTime>
  <Words>774</Words>
  <Application>Microsoft Office PowerPoint</Application>
  <PresentationFormat>On-screen Show (16:9)</PresentationFormat>
  <Paragraphs>120</Paragraphs>
  <Slides>17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6" baseType="lpstr">
      <vt:lpstr>Arial</vt:lpstr>
      <vt:lpstr>Calibri</vt:lpstr>
      <vt:lpstr>Mangal</vt:lpstr>
      <vt:lpstr>Sanskrit 2003</vt:lpstr>
      <vt:lpstr>Shonar Bangla</vt:lpstr>
      <vt:lpstr>Symbol</vt:lpstr>
      <vt:lpstr>Vrinda</vt:lpstr>
      <vt:lpstr>Wingdings</vt:lpstr>
      <vt:lpstr>Office Theme</vt:lpstr>
      <vt:lpstr>ছন্দঃশাস্ত্র</vt:lpstr>
      <vt:lpstr>ছন্দঃশাস্ত্রের ভূমিকা</vt:lpstr>
      <vt:lpstr>ছন্দস্ শব্দের ব্যুৎপত্তি</vt:lpstr>
      <vt:lpstr>ছন্দঃশাস্ত্রের প্রয়োজনীয়তা</vt:lpstr>
      <vt:lpstr>বৈদিক এবং লৌকিক ছন্দঃসমূহ</vt:lpstr>
      <vt:lpstr>বৈদিক ছন্দঃসমূহের পরিচয়</vt:lpstr>
      <vt:lpstr>পদ্য – বৃত্ত এবং মাত্রা</vt:lpstr>
      <vt:lpstr>লঘু-গুরু ব্যবস্থা ১</vt:lpstr>
      <vt:lpstr>লঘু-গুরু ব্যবস্থা ২</vt:lpstr>
      <vt:lpstr>গণ ১</vt:lpstr>
      <vt:lpstr>গণ ২</vt:lpstr>
      <vt:lpstr>গণ ৩</vt:lpstr>
      <vt:lpstr>যতি</vt:lpstr>
      <vt:lpstr>কিছু ছন্দের পরিচয় ১</vt:lpstr>
      <vt:lpstr>কিছু ছন্দের পরিচয় ২</vt:lpstr>
      <vt:lpstr>PowerPoint Presentation</vt:lpstr>
      <vt:lpstr>ধন্যবাদ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छन्दःशास्त्रपरिचयः वैदिच्छन्दसां लौकिकच्छन्दसां च समासतोऽवेक्षणम्</dc:title>
  <dc:creator>Vivek</dc:creator>
  <cp:lastModifiedBy>Raibatak</cp:lastModifiedBy>
  <cp:revision>14</cp:revision>
  <dcterms:created xsi:type="dcterms:W3CDTF">2006-08-16T00:00:00Z</dcterms:created>
  <dcterms:modified xsi:type="dcterms:W3CDTF">2025-02-06T15:57:14Z</dcterms:modified>
</cp:coreProperties>
</file>